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8"/>
  </p:notesMasterIdLst>
  <p:sldIdLst>
    <p:sldId id="256" r:id="rId2"/>
    <p:sldId id="328" r:id="rId3"/>
    <p:sldId id="329" r:id="rId4"/>
    <p:sldId id="294" r:id="rId5"/>
    <p:sldId id="364" r:id="rId6"/>
    <p:sldId id="365" r:id="rId7"/>
    <p:sldId id="366" r:id="rId8"/>
    <p:sldId id="367" r:id="rId9"/>
    <p:sldId id="368" r:id="rId10"/>
    <p:sldId id="369" r:id="rId11"/>
    <p:sldId id="370" r:id="rId12"/>
    <p:sldId id="425" r:id="rId13"/>
    <p:sldId id="426" r:id="rId14"/>
    <p:sldId id="427" r:id="rId15"/>
    <p:sldId id="428" r:id="rId16"/>
    <p:sldId id="429" r:id="rId17"/>
    <p:sldId id="430" r:id="rId18"/>
    <p:sldId id="431" r:id="rId19"/>
    <p:sldId id="371" r:id="rId20"/>
    <p:sldId id="432" r:id="rId21"/>
    <p:sldId id="433" r:id="rId22"/>
    <p:sldId id="434" r:id="rId23"/>
    <p:sldId id="435" r:id="rId24"/>
    <p:sldId id="436" r:id="rId25"/>
    <p:sldId id="437" r:id="rId26"/>
    <p:sldId id="438" r:id="rId27"/>
    <p:sldId id="439" r:id="rId28"/>
    <p:sldId id="440" r:id="rId29"/>
    <p:sldId id="441" r:id="rId30"/>
    <p:sldId id="442" r:id="rId31"/>
    <p:sldId id="443" r:id="rId32"/>
    <p:sldId id="444" r:id="rId33"/>
    <p:sldId id="323" r:id="rId34"/>
    <p:sldId id="313" r:id="rId35"/>
    <p:sldId id="315" r:id="rId36"/>
    <p:sldId id="316" r:id="rId37"/>
    <p:sldId id="317" r:id="rId38"/>
    <p:sldId id="318" r:id="rId39"/>
    <p:sldId id="319" r:id="rId40"/>
    <p:sldId id="331" r:id="rId41"/>
    <p:sldId id="332" r:id="rId42"/>
    <p:sldId id="333" r:id="rId43"/>
    <p:sldId id="334" r:id="rId44"/>
    <p:sldId id="363" r:id="rId45"/>
    <p:sldId id="338" r:id="rId46"/>
    <p:sldId id="339" r:id="rId47"/>
    <p:sldId id="340" r:id="rId48"/>
    <p:sldId id="342" r:id="rId49"/>
    <p:sldId id="344" r:id="rId50"/>
    <p:sldId id="345" r:id="rId51"/>
    <p:sldId id="346" r:id="rId52"/>
    <p:sldId id="348" r:id="rId53"/>
    <p:sldId id="352" r:id="rId54"/>
    <p:sldId id="353" r:id="rId55"/>
    <p:sldId id="354" r:id="rId56"/>
    <p:sldId id="355" r:id="rId57"/>
    <p:sldId id="356" r:id="rId58"/>
    <p:sldId id="357" r:id="rId59"/>
    <p:sldId id="358" r:id="rId60"/>
    <p:sldId id="359" r:id="rId61"/>
    <p:sldId id="360" r:id="rId62"/>
    <p:sldId id="361" r:id="rId63"/>
    <p:sldId id="362" r:id="rId64"/>
    <p:sldId id="447" r:id="rId65"/>
    <p:sldId id="475" r:id="rId66"/>
    <p:sldId id="476" r:id="rId67"/>
    <p:sldId id="448" r:id="rId68"/>
    <p:sldId id="449" r:id="rId69"/>
    <p:sldId id="483" r:id="rId70"/>
    <p:sldId id="484" r:id="rId71"/>
    <p:sldId id="485" r:id="rId72"/>
    <p:sldId id="486" r:id="rId73"/>
    <p:sldId id="487" r:id="rId74"/>
    <p:sldId id="488" r:id="rId75"/>
    <p:sldId id="450" r:id="rId76"/>
    <p:sldId id="451" r:id="rId77"/>
    <p:sldId id="452" r:id="rId78"/>
    <p:sldId id="453" r:id="rId79"/>
    <p:sldId id="454" r:id="rId80"/>
    <p:sldId id="455" r:id="rId81"/>
    <p:sldId id="456" r:id="rId82"/>
    <p:sldId id="457" r:id="rId83"/>
    <p:sldId id="458" r:id="rId84"/>
    <p:sldId id="459" r:id="rId85"/>
    <p:sldId id="460" r:id="rId86"/>
    <p:sldId id="461" r:id="rId87"/>
    <p:sldId id="462" r:id="rId88"/>
    <p:sldId id="463" r:id="rId89"/>
    <p:sldId id="464" r:id="rId90"/>
    <p:sldId id="465" r:id="rId91"/>
    <p:sldId id="466" r:id="rId92"/>
    <p:sldId id="467" r:id="rId93"/>
    <p:sldId id="468" r:id="rId94"/>
    <p:sldId id="469" r:id="rId95"/>
    <p:sldId id="470" r:id="rId96"/>
    <p:sldId id="471" r:id="rId97"/>
    <p:sldId id="472" r:id="rId98"/>
    <p:sldId id="473" r:id="rId99"/>
    <p:sldId id="474" r:id="rId100"/>
    <p:sldId id="477" r:id="rId101"/>
    <p:sldId id="478" r:id="rId102"/>
    <p:sldId id="479" r:id="rId103"/>
    <p:sldId id="321" r:id="rId104"/>
    <p:sldId id="322" r:id="rId105"/>
    <p:sldId id="314" r:id="rId106"/>
    <p:sldId id="324" r:id="rId107"/>
    <p:sldId id="292" r:id="rId108"/>
    <p:sldId id="325"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8" r:id="rId141"/>
    <p:sldId id="409" r:id="rId142"/>
    <p:sldId id="410" r:id="rId143"/>
    <p:sldId id="411" r:id="rId144"/>
    <p:sldId id="412" r:id="rId145"/>
    <p:sldId id="415" r:id="rId146"/>
    <p:sldId id="416" r:id="rId147"/>
    <p:sldId id="417" r:id="rId148"/>
    <p:sldId id="418" r:id="rId149"/>
    <p:sldId id="419" r:id="rId150"/>
    <p:sldId id="420" r:id="rId151"/>
    <p:sldId id="421" r:id="rId152"/>
    <p:sldId id="422" r:id="rId153"/>
    <p:sldId id="423" r:id="rId154"/>
    <p:sldId id="424" r:id="rId155"/>
    <p:sldId id="445" r:id="rId156"/>
    <p:sldId id="446" r:id="rId15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17" autoAdjust="0"/>
    <p:restoredTop sz="94660"/>
  </p:normalViewPr>
  <p:slideViewPr>
    <p:cSldViewPr snapToGrid="0">
      <p:cViewPr>
        <p:scale>
          <a:sx n="80" d="100"/>
          <a:sy n="80" d="100"/>
        </p:scale>
        <p:origin x="1186" y="12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microsoft.com/office/2015/10/relationships/revisionInfo" Target="revisionInfo.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2.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image" Target="../media/image7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47D53-44F9-4DD3-BF24-AFB1C16F0779}" type="datetimeFigureOut">
              <a:rPr lang="hu-HU" smtClean="0"/>
              <a:t>2022. 07. 06.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04BD60-E136-445E-914C-03F328BC6CB8}" type="slidenum">
              <a:rPr lang="hu-HU" smtClean="0"/>
              <a:t>‹#›</a:t>
            </a:fld>
            <a:endParaRPr lang="hu-HU"/>
          </a:p>
        </p:txBody>
      </p:sp>
    </p:spTree>
    <p:extLst>
      <p:ext uri="{BB962C8B-B14F-4D97-AF65-F5344CB8AC3E}">
        <p14:creationId xmlns:p14="http://schemas.microsoft.com/office/powerpoint/2010/main" val="113638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noTextEdit="1"/>
          </p:cNvSpPr>
          <p:nvPr>
            <p:ph type="sldImg"/>
          </p:nvPr>
        </p:nvSpPr>
        <p:spPr>
          <a:ln/>
        </p:spPr>
      </p:sp>
      <p:sp>
        <p:nvSpPr>
          <p:cNvPr id="81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05828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noTextEdit="1"/>
          </p:cNvSpPr>
          <p:nvPr>
            <p:ph type="sldImg"/>
          </p:nvPr>
        </p:nvSpPr>
        <p:spPr>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2721249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noTextEdit="1"/>
          </p:cNvSpPr>
          <p:nvPr>
            <p:ph type="sldImg"/>
          </p:nvPr>
        </p:nvSpPr>
        <p:spPr>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1345015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2741573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142460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noTextEdit="1"/>
          </p:cNvSpPr>
          <p:nvPr>
            <p:ph type="sldImg"/>
          </p:nvPr>
        </p:nvSpPr>
        <p:spPr>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191581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noTextEdit="1"/>
          </p:cNvSpPr>
          <p:nvPr>
            <p:ph type="sldImg"/>
          </p:nvPr>
        </p:nvSpPr>
        <p:spPr>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600527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noTextEdit="1"/>
          </p:cNvSpPr>
          <p:nvPr>
            <p:ph type="sldImg"/>
          </p:nvPr>
        </p:nvSpPr>
        <p:spPr>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533154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noTextEdit="1"/>
          </p:cNvSpPr>
          <p:nvPr>
            <p:ph type="sldImg"/>
          </p:nvPr>
        </p:nvSpPr>
        <p:spPr>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387549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noTextEdit="1"/>
          </p:cNvSpPr>
          <p:nvPr>
            <p:ph type="sldImg"/>
          </p:nvPr>
        </p:nvSpPr>
        <p:spPr>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171263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noTextEdit="1"/>
          </p:cNvSpPr>
          <p:nvPr>
            <p:ph type="sldImg"/>
          </p:nvPr>
        </p:nvSpPr>
        <p:spPr>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2425043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noTextEdit="1"/>
          </p:cNvSpPr>
          <p:nvPr>
            <p:ph type="sldImg"/>
          </p:nvPr>
        </p:nvSpPr>
        <p:spPr>
          <a:ln/>
        </p:spPr>
      </p:sp>
      <p:sp>
        <p:nvSpPr>
          <p:cNvPr id="102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1683225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noTextEdit="1"/>
          </p:cNvSpPr>
          <p:nvPr>
            <p:ph type="sldImg"/>
          </p:nvPr>
        </p:nvSpPr>
        <p:spPr>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240353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noTextEdit="1"/>
          </p:cNvSpPr>
          <p:nvPr>
            <p:ph type="sldImg"/>
          </p:nvPr>
        </p:nvSpPr>
        <p:spPr>
          <a:ln/>
        </p:spPr>
      </p:sp>
      <p:sp>
        <p:nvSpPr>
          <p:cNvPr id="122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34327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noTextEdit="1"/>
          </p:cNvSpPr>
          <p:nvPr>
            <p:ph type="sldImg"/>
          </p:nvPr>
        </p:nvSpPr>
        <p:spPr>
          <a:ln/>
        </p:spPr>
      </p:sp>
      <p:sp>
        <p:nvSpPr>
          <p:cNvPr id="143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224557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noTextEdit="1"/>
          </p:cNvSpPr>
          <p:nvPr>
            <p:ph type="sldImg"/>
          </p:nvPr>
        </p:nvSpPr>
        <p:spPr>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12068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noTextEdit="1"/>
          </p:cNvSpPr>
          <p:nvPr>
            <p:ph type="sldImg"/>
          </p:nvPr>
        </p:nvSpPr>
        <p:spPr>
          <a:ln/>
        </p:spPr>
      </p:sp>
      <p:sp>
        <p:nvSpPr>
          <p:cNvPr id="18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1055873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noTextEdit="1"/>
          </p:cNvSpPr>
          <p:nvPr>
            <p:ph type="sldImg"/>
          </p:nvPr>
        </p:nvSpPr>
        <p:spPr>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673489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2966966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noTextEdit="1"/>
          </p:cNvSpPr>
          <p:nvPr>
            <p:ph type="sldImg"/>
          </p:nvPr>
        </p:nvSpPr>
        <p:spPr>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685652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796D26E-57A4-4FD3-9D4F-823ACBDE9BA2}"/>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BF2BDFEA-0582-417F-B570-DC5940BA2F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329BF788-E76A-461F-8A46-8E76AD60F942}"/>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5" name="Élőláb helye 4">
            <a:extLst>
              <a:ext uri="{FF2B5EF4-FFF2-40B4-BE49-F238E27FC236}">
                <a16:creationId xmlns:a16="http://schemas.microsoft.com/office/drawing/2014/main" id="{063A1FC0-D5DF-4339-85B4-BBDA06C90CC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8768FBB-1B8D-4A12-A546-5929C0D83138}"/>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23716126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F0D8FFC-663B-40CB-A5AC-9DF85B7E092A}"/>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A4AADD14-7D7A-4FCC-9DA4-4C2F7E2FB33A}"/>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5FDB559-66E4-4A8B-A77D-84576DBDB8A4}"/>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5" name="Élőláb helye 4">
            <a:extLst>
              <a:ext uri="{FF2B5EF4-FFF2-40B4-BE49-F238E27FC236}">
                <a16:creationId xmlns:a16="http://schemas.microsoft.com/office/drawing/2014/main" id="{97F50792-F174-484B-B76A-9C28EC85206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F404B710-F38C-4C2C-9B41-7E29632F22AC}"/>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138257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E78FB40E-B3D3-40E0-8E38-34D703D0E5BC}"/>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63F5BF86-0974-48D5-9BC9-6219F5A8DE9D}"/>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F9747665-6152-4E29-9F9B-54444CC92B22}"/>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5" name="Élőláb helye 4">
            <a:extLst>
              <a:ext uri="{FF2B5EF4-FFF2-40B4-BE49-F238E27FC236}">
                <a16:creationId xmlns:a16="http://schemas.microsoft.com/office/drawing/2014/main" id="{328F07B3-D965-4504-B9D3-08645B4BD82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E6CCE5DD-C1CA-406D-809E-58599166FEDF}"/>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1186282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3B0435F-8AE8-4C4B-9C75-EC5CEFFECEB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502AE07-EB83-42B9-B6AC-82EFB79C2246}"/>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0C67FD5-1A5A-49A7-B5C1-E0CCCEEF8AC6}"/>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5" name="Élőláb helye 4">
            <a:extLst>
              <a:ext uri="{FF2B5EF4-FFF2-40B4-BE49-F238E27FC236}">
                <a16:creationId xmlns:a16="http://schemas.microsoft.com/office/drawing/2014/main" id="{066DCD5B-FFB8-4D2F-A022-01F1C232BCA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8877F2F6-35DF-4EC6-A75C-8C0064412E92}"/>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887906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4525106-EF39-49EC-A810-C7436B2D146E}"/>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F02771D9-DBC6-4594-B6A8-811AE7C06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32A1D29D-7BDA-4559-B5E4-5EA5A6521EF9}"/>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5" name="Élőláb helye 4">
            <a:extLst>
              <a:ext uri="{FF2B5EF4-FFF2-40B4-BE49-F238E27FC236}">
                <a16:creationId xmlns:a16="http://schemas.microsoft.com/office/drawing/2014/main" id="{592D22ED-A364-442B-AA12-401F250975BC}"/>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85755748-7BB3-43EF-943F-0150A92781F3}"/>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15073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58B4A3E-92E4-41EF-A0D3-7EA5EC637CA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07A3DEC2-D132-467F-A6F4-07DD1D5F103C}"/>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5EC223D8-2932-4337-8725-E16669A0BE13}"/>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1EE9F747-C7C1-41FE-88F6-406C19898FA3}"/>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6" name="Élőláb helye 5">
            <a:extLst>
              <a:ext uri="{FF2B5EF4-FFF2-40B4-BE49-F238E27FC236}">
                <a16:creationId xmlns:a16="http://schemas.microsoft.com/office/drawing/2014/main" id="{B6FE4A25-9CFD-4F01-BF61-A7C4B7E043B8}"/>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D7C6BDA5-B6D1-45D6-8497-BA3842E7E5E2}"/>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272204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DCE9DFC-0FB6-435E-B401-D66A303BEF07}"/>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03522D42-23B1-4152-8850-F41B9CD934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E430030D-0BED-4701-8AC6-25E6C79C7D73}"/>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84373A4A-E2F1-4485-A532-707FFCF6D9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5F019E7F-89A3-4884-B8B9-57EB00AD4A62}"/>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ECED07A8-2FD6-4FC7-A825-CB09E9014E9F}"/>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8" name="Élőláb helye 7">
            <a:extLst>
              <a:ext uri="{FF2B5EF4-FFF2-40B4-BE49-F238E27FC236}">
                <a16:creationId xmlns:a16="http://schemas.microsoft.com/office/drawing/2014/main" id="{7359E387-B884-4871-937E-6F6F683DFB3B}"/>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5D775125-779B-4CAB-A578-5316C69E9AD4}"/>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17373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DD0323B-67C7-454B-8502-BC4DC6E6D279}"/>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231D38A3-5FB2-4803-8CAE-61E11CB0E05E}"/>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4" name="Élőláb helye 3">
            <a:extLst>
              <a:ext uri="{FF2B5EF4-FFF2-40B4-BE49-F238E27FC236}">
                <a16:creationId xmlns:a16="http://schemas.microsoft.com/office/drawing/2014/main" id="{DFA2314C-2B16-4B0D-9EB2-163BBB2DF9C2}"/>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4401FAD1-6789-44BA-BE4B-8FDB638DF1A0}"/>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91930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2681D38F-5EB2-4E22-A067-DC352EF29BFA}"/>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3" name="Élőláb helye 2">
            <a:extLst>
              <a:ext uri="{FF2B5EF4-FFF2-40B4-BE49-F238E27FC236}">
                <a16:creationId xmlns:a16="http://schemas.microsoft.com/office/drawing/2014/main" id="{27FBC63F-81C8-4384-B918-52D574805944}"/>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18AD97C2-9D1C-4546-B72F-B2BE865D2D1A}"/>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314216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6DFB74D-60D5-493B-B116-D8FB86E4D86F}"/>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0C59979-41B8-4418-9D1C-7A550B12F6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185B4701-CE56-48A7-8B5F-4D2C83062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198FD44E-0962-4A87-A156-40429E304745}"/>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6" name="Élőláb helye 5">
            <a:extLst>
              <a:ext uri="{FF2B5EF4-FFF2-40B4-BE49-F238E27FC236}">
                <a16:creationId xmlns:a16="http://schemas.microsoft.com/office/drawing/2014/main" id="{F96C190A-1B8C-48DA-A33A-19EE617857D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4A406CF4-F919-4FD9-AB64-654BAB25149C}"/>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13585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8EC0B36-D071-422C-81A6-4BE4E22359FD}"/>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D6E0A82E-E1A5-4BA0-9F12-573716818D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A485E2C2-3A9B-4C03-BA31-E1849705B4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52E723B2-1F16-48E7-B23E-99BA30F811E3}"/>
              </a:ext>
            </a:extLst>
          </p:cNvPr>
          <p:cNvSpPr>
            <a:spLocks noGrp="1"/>
          </p:cNvSpPr>
          <p:nvPr>
            <p:ph type="dt" sz="half" idx="10"/>
          </p:nvPr>
        </p:nvSpPr>
        <p:spPr/>
        <p:txBody>
          <a:bodyPr/>
          <a:lstStyle/>
          <a:p>
            <a:fld id="{900BB015-9CA2-424C-8DE5-53A94566E027}" type="datetimeFigureOut">
              <a:rPr lang="hu-HU" smtClean="0"/>
              <a:t>2022. 07. 05.</a:t>
            </a:fld>
            <a:endParaRPr lang="hu-HU"/>
          </a:p>
        </p:txBody>
      </p:sp>
      <p:sp>
        <p:nvSpPr>
          <p:cNvPr id="6" name="Élőláb helye 5">
            <a:extLst>
              <a:ext uri="{FF2B5EF4-FFF2-40B4-BE49-F238E27FC236}">
                <a16:creationId xmlns:a16="http://schemas.microsoft.com/office/drawing/2014/main" id="{17BB01DB-B8BA-4BD7-8A0D-CFB8AC4949C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2B6D9355-F69E-4F9B-991B-0DA396A5D91E}"/>
              </a:ext>
            </a:extLst>
          </p:cNvPr>
          <p:cNvSpPr>
            <a:spLocks noGrp="1"/>
          </p:cNvSpPr>
          <p:nvPr>
            <p:ph type="sldNum" sz="quarter" idx="12"/>
          </p:nvPr>
        </p:nvSpPr>
        <p:spPr/>
        <p:txBody>
          <a:bodyPr/>
          <a:lstStyle/>
          <a:p>
            <a:fld id="{376AAC27-4BBD-4DCE-817D-21D91803F82F}" type="slidenum">
              <a:rPr lang="hu-HU" smtClean="0"/>
              <a:t>‹#›</a:t>
            </a:fld>
            <a:endParaRPr lang="hu-HU"/>
          </a:p>
        </p:txBody>
      </p:sp>
    </p:spTree>
    <p:extLst>
      <p:ext uri="{BB962C8B-B14F-4D97-AF65-F5344CB8AC3E}">
        <p14:creationId xmlns:p14="http://schemas.microsoft.com/office/powerpoint/2010/main" val="3672368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9D14AC7-229E-4912-868E-E57422BD48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CCF8C4E9-0A28-4350-AE6E-B4458D833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ACDD8A6-8276-4485-9B77-4B7377250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0BB015-9CA2-424C-8DE5-53A94566E027}" type="datetimeFigureOut">
              <a:rPr lang="hu-HU" smtClean="0"/>
              <a:t>2022. 07. 05.</a:t>
            </a:fld>
            <a:endParaRPr lang="hu-HU"/>
          </a:p>
        </p:txBody>
      </p:sp>
      <p:sp>
        <p:nvSpPr>
          <p:cNvPr id="5" name="Élőláb helye 4">
            <a:extLst>
              <a:ext uri="{FF2B5EF4-FFF2-40B4-BE49-F238E27FC236}">
                <a16:creationId xmlns:a16="http://schemas.microsoft.com/office/drawing/2014/main" id="{D6EF4984-7E97-49D7-8473-294364BAB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F380BE58-BF49-4953-9C48-DB3E623FCB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AAC27-4BBD-4DCE-817D-21D91803F82F}" type="slidenum">
              <a:rPr lang="hu-HU" smtClean="0"/>
              <a:t>‹#›</a:t>
            </a:fld>
            <a:endParaRPr lang="hu-HU"/>
          </a:p>
        </p:txBody>
      </p:sp>
    </p:spTree>
    <p:extLst>
      <p:ext uri="{BB962C8B-B14F-4D97-AF65-F5344CB8AC3E}">
        <p14:creationId xmlns:p14="http://schemas.microsoft.com/office/powerpoint/2010/main" val="2364494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3.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250.png"/><Relationship Id="rId4" Type="http://schemas.openxmlformats.org/officeDocument/2006/relationships/image" Target="../media/image240.png"/></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hyperlink" Target="https://en.wikipedia.org/wiki/Physical_property" TargetMode="External"/><Relationship Id="rId2" Type="http://schemas.openxmlformats.org/officeDocument/2006/relationships/hyperlink" Target="https://en.wikipedia.org/wiki/Physical_phenomenon" TargetMode="External"/><Relationship Id="rId1" Type="http://schemas.openxmlformats.org/officeDocument/2006/relationships/slideLayout" Target="../slideLayouts/slideLayout7.xml"/><Relationship Id="rId6" Type="http://schemas.openxmlformats.org/officeDocument/2006/relationships/hyperlink" Target="https://en.wikipedia.org/wiki/Strain_gauge" TargetMode="External"/><Relationship Id="rId5" Type="http://schemas.openxmlformats.org/officeDocument/2006/relationships/hyperlink" Target="https://en.wikipedia.org/wiki/Transducer" TargetMode="External"/><Relationship Id="rId4" Type="http://schemas.openxmlformats.org/officeDocument/2006/relationships/hyperlink" Target="https://en.wikipedia.org/wiki/Sensor" TargetMode="External"/></Relationships>
</file>

<file path=ppt/slides/_rels/slide11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8" Type="http://schemas.openxmlformats.org/officeDocument/2006/relationships/hyperlink" Target="https://en.wikipedia.org/wiki/Motherboard" TargetMode="External"/><Relationship Id="rId13" Type="http://schemas.openxmlformats.org/officeDocument/2006/relationships/hyperlink" Target="https://en.wikipedia.org/wiki/Ladder_logic" TargetMode="External"/><Relationship Id="rId3" Type="http://schemas.openxmlformats.org/officeDocument/2006/relationships/hyperlink" Target="https://en.wikipedia.org/wiki/Parallel_port" TargetMode="External"/><Relationship Id="rId7" Type="http://schemas.openxmlformats.org/officeDocument/2006/relationships/hyperlink" Target="https://en.wikipedia.org/wiki/Micro_Channel_architecture" TargetMode="External"/><Relationship Id="rId12" Type="http://schemas.openxmlformats.org/officeDocument/2006/relationships/hyperlink" Target="https://en.wikipedia.org/wiki/EPICS" TargetMode="External"/><Relationship Id="rId17" Type="http://schemas.openxmlformats.org/officeDocument/2006/relationships/hyperlink" Target="https://en.wikipedia.org/wiki/MATLAB" TargetMode="External"/><Relationship Id="rId2" Type="http://schemas.openxmlformats.org/officeDocument/2006/relationships/hyperlink" Target="https://en.wikipedia.org/wiki/Data_acquisition#cite_note-6" TargetMode="External"/><Relationship Id="rId16" Type="http://schemas.openxmlformats.org/officeDocument/2006/relationships/hyperlink" Target="https://en.wikipedia.org/wiki/LabVIEW" TargetMode="External"/><Relationship Id="rId1" Type="http://schemas.openxmlformats.org/officeDocument/2006/relationships/slideLayout" Target="../slideLayouts/slideLayout7.xml"/><Relationship Id="rId6" Type="http://schemas.openxmlformats.org/officeDocument/2006/relationships/hyperlink" Target="https://en.wikipedia.org/wiki/S-100_bus" TargetMode="External"/><Relationship Id="rId11" Type="http://schemas.openxmlformats.org/officeDocument/2006/relationships/hyperlink" Target="https://en.wikipedia.org/wiki/Microcontroller" TargetMode="External"/><Relationship Id="rId5" Type="http://schemas.openxmlformats.org/officeDocument/2006/relationships/hyperlink" Target="https://en.wikipedia.org/wiki/USB_port" TargetMode="External"/><Relationship Id="rId15" Type="http://schemas.openxmlformats.org/officeDocument/2006/relationships/hyperlink" Target="https://en.wikipedia.org/wiki/Visual_Basic" TargetMode="External"/><Relationship Id="rId10" Type="http://schemas.openxmlformats.org/officeDocument/2006/relationships/hyperlink" Target="https://en.wikipedia.org/wiki/Bus_(computing)" TargetMode="External"/><Relationship Id="rId4" Type="http://schemas.openxmlformats.org/officeDocument/2006/relationships/hyperlink" Target="https://en.wikipedia.org/wiki/Serial_port" TargetMode="External"/><Relationship Id="rId9" Type="http://schemas.openxmlformats.org/officeDocument/2006/relationships/hyperlink" Target="https://en.wikipedia.org/wiki/Breakout_box" TargetMode="External"/><Relationship Id="rId14" Type="http://schemas.openxmlformats.org/officeDocument/2006/relationships/hyperlink" Target="https://en.wikipedia.org/wiki/Visual_C%2B%2B"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en.wikipedia.org/wiki/Control_system" TargetMode="External"/><Relationship Id="rId3" Type="http://schemas.openxmlformats.org/officeDocument/2006/relationships/hyperlink" Target="https://en.wikipedia.org/wiki/Sensor" TargetMode="External"/><Relationship Id="rId7" Type="http://schemas.openxmlformats.org/officeDocument/2006/relationships/hyperlink" Target="https://en.wikipedia.org/wiki/Signal" TargetMode="External"/><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hyperlink" Target="https://en.wikipedia.org/wiki/Transducer#cite_note-Audio1-2" TargetMode="External"/><Relationship Id="rId5" Type="http://schemas.openxmlformats.org/officeDocument/2006/relationships/hyperlink" Target="https://en.wikipedia.org/wiki/Transducer#cite_note-4" TargetMode="External"/><Relationship Id="rId4" Type="http://schemas.openxmlformats.org/officeDocument/2006/relationships/hyperlink" Target="https://en.wikipedia.org/wiki/Transducer#cite_note-3"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https://en.wikipedia.org/wiki/Hysteresis" TargetMode="External"/><Relationship Id="rId3" Type="http://schemas.openxmlformats.org/officeDocument/2006/relationships/hyperlink" Target="https://en.wikipedia.org/wiki/Amplitude" TargetMode="External"/><Relationship Id="rId7" Type="http://schemas.openxmlformats.org/officeDocument/2006/relationships/hyperlink" Target="https://en.wikipedia.org/wiki/Electrical_noise" TargetMode="External"/><Relationship Id="rId2" Type="http://schemas.openxmlformats.org/officeDocument/2006/relationships/hyperlink" Target="https://en.wikipedia.org/wiki/Dynamic_range" TargetMode="External"/><Relationship Id="rId1" Type="http://schemas.openxmlformats.org/officeDocument/2006/relationships/slideLayout" Target="../slideLayouts/slideLayout7.xml"/><Relationship Id="rId6" Type="http://schemas.openxmlformats.org/officeDocument/2006/relationships/hyperlink" Target="https://en.wikipedia.org/wiki/Noise_(signal_processing)" TargetMode="External"/><Relationship Id="rId5" Type="http://schemas.openxmlformats.org/officeDocument/2006/relationships/hyperlink" Target="https://en.wikipedia.org/wiki/Repeatability" TargetMode="External"/><Relationship Id="rId10" Type="http://schemas.openxmlformats.org/officeDocument/2006/relationships/hyperlink" Target="https://en.wikipedia.org/wiki/Backlash_(engineering)" TargetMode="External"/><Relationship Id="rId4" Type="http://schemas.openxmlformats.org/officeDocument/2006/relationships/hyperlink" Target="https://en.wikipedia.org/wiki/Transducer#cite_note-Audio1-2" TargetMode="External"/><Relationship Id="rId9" Type="http://schemas.openxmlformats.org/officeDocument/2006/relationships/hyperlink" Target="https://en.wikipedia.org/wiki/Gear_train" TargetMode="External"/></Relationships>
</file>

<file path=ppt/slides/_rels/slide11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12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Signal_(electrical_engineering)" TargetMode="External"/><Relationship Id="rId7" Type="http://schemas.openxmlformats.org/officeDocument/2006/relationships/image" Target="../media/image148.png"/><Relationship Id="rId2" Type="http://schemas.openxmlformats.org/officeDocument/2006/relationships/hyperlink" Target="https://en.wikipedia.org/wiki/Science_and_engineering" TargetMode="Externa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hyperlink" Target="https://en.wikipedia.org/wiki/Decibel" TargetMode="External"/><Relationship Id="rId4" Type="http://schemas.openxmlformats.org/officeDocument/2006/relationships/hyperlink" Target="https://en.wikipedia.org/wiki/Noise_(signal_processing)" TargetMode="External"/></Relationships>
</file>

<file path=ppt/slides/_rels/slide123.xml.rels><?xml version="1.0" encoding="UTF-8" standalone="yes"?>
<Relationships xmlns="http://schemas.openxmlformats.org/package/2006/relationships"><Relationship Id="rId8" Type="http://schemas.openxmlformats.org/officeDocument/2006/relationships/hyperlink" Target="https://en.wikipedia.org/wiki/Quantization_noise" TargetMode="External"/><Relationship Id="rId3" Type="http://schemas.openxmlformats.org/officeDocument/2006/relationships/hyperlink" Target="https://en.wikipedia.org/wiki/Filter_(signal_processing)" TargetMode="External"/><Relationship Id="rId7" Type="http://schemas.openxmlformats.org/officeDocument/2006/relationships/hyperlink" Target="https://en.wikipedia.org/wiki/Quantization_(signal_processing)" TargetMode="External"/><Relationship Id="rId2" Type="http://schemas.openxmlformats.org/officeDocument/2006/relationships/hyperlink" Target="https://en.wikipedia.org/wiki/Electronic_noise" TargetMode="External"/><Relationship Id="rId1" Type="http://schemas.openxmlformats.org/officeDocument/2006/relationships/slideLayout" Target="../slideLayouts/slideLayout7.xml"/><Relationship Id="rId6" Type="http://schemas.openxmlformats.org/officeDocument/2006/relationships/hyperlink" Target="https://en.wikipedia.org/wiki/Error" TargetMode="External"/><Relationship Id="rId5" Type="http://schemas.openxmlformats.org/officeDocument/2006/relationships/hyperlink" Target="https://en.wikipedia.org/wiki/Noise" TargetMode="External"/><Relationship Id="rId4" Type="http://schemas.openxmlformats.org/officeDocument/2006/relationships/hyperlink" Target="https://en.wikipedia.org/wiki/Lock-in_amplifier"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2.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wmf"/><Relationship Id="rId5" Type="http://schemas.openxmlformats.org/officeDocument/2006/relationships/oleObject" Target="../embeddings/oleObject1.bin"/><Relationship Id="rId10" Type="http://schemas.openxmlformats.org/officeDocument/2006/relationships/image" Target="../media/image17.wmf"/><Relationship Id="rId4" Type="http://schemas.openxmlformats.org/officeDocument/2006/relationships/image" Target="../media/image18.png"/><Relationship Id="rId9" Type="http://schemas.openxmlformats.org/officeDocument/2006/relationships/oleObject" Target="../embeddings/oleObject3.bin"/></Relationships>
</file>

<file path=ppt/slides/_rels/slide130.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xml"/><Relationship Id="rId4" Type="http://schemas.openxmlformats.org/officeDocument/2006/relationships/image" Target="../media/image160.png"/></Relationships>
</file>

<file path=ppt/slides/_rels/slide133.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0.wmf"/><Relationship Id="rId5" Type="http://schemas.openxmlformats.org/officeDocument/2006/relationships/oleObject" Target="../embeddings/oleObject4.bin"/><Relationship Id="rId4" Type="http://schemas.openxmlformats.org/officeDocument/2006/relationships/image" Target="../media/image21.png"/></Relationships>
</file>

<file path=ppt/slides/_rels/slide15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6.xml"/><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3.wm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3.wmf"/><Relationship Id="rId4"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1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14.xml"/><Relationship Id="rId7" Type="http://schemas.openxmlformats.org/officeDocument/2006/relationships/image" Target="../media/image39.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0.bin"/><Relationship Id="rId11" Type="http://schemas.openxmlformats.org/officeDocument/2006/relationships/image" Target="../media/image41.wmf"/><Relationship Id="rId5" Type="http://schemas.openxmlformats.org/officeDocument/2006/relationships/image" Target="../media/image38.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40.w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notesSlide" Target="../notesSlides/notesSlide17.xml"/><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4.png"/><Relationship Id="rId5" Type="http://schemas.openxmlformats.org/officeDocument/2006/relationships/image" Target="../media/image36.png"/><Relationship Id="rId10" Type="http://schemas.openxmlformats.org/officeDocument/2006/relationships/image" Target="../media/image43.wmf"/><Relationship Id="rId4" Type="http://schemas.openxmlformats.org/officeDocument/2006/relationships/image" Target="../media/image37.png"/><Relationship Id="rId9"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18.xml"/><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8.png"/><Relationship Id="rId5" Type="http://schemas.openxmlformats.org/officeDocument/2006/relationships/image" Target="../media/image36.png"/><Relationship Id="rId10" Type="http://schemas.openxmlformats.org/officeDocument/2006/relationships/image" Target="../media/image46.wmf"/><Relationship Id="rId4" Type="http://schemas.openxmlformats.org/officeDocument/2006/relationships/image" Target="../media/image47.png"/><Relationship Id="rId9"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0.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49.wmf"/><Relationship Id="rId4" Type="http://schemas.openxmlformats.org/officeDocument/2006/relationships/oleObject" Target="../embeddings/oleObject17.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64.png"/><Relationship Id="rId5" Type="http://schemas.openxmlformats.org/officeDocument/2006/relationships/oleObject" Target="../embeddings/oleObject21.bin"/><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72.png"/><Relationship Id="rId5" Type="http://schemas.openxmlformats.org/officeDocument/2006/relationships/oleObject" Target="../embeddings/oleObject24.bin"/><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4.png"/><Relationship Id="rId4" Type="http://schemas.openxmlformats.org/officeDocument/2006/relationships/oleObject" Target="../embeddings/oleObject29.bin"/></Relationships>
</file>

<file path=ppt/slides/_rels/slide6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image" Target="../media/image87.png"/><Relationship Id="rId4" Type="http://schemas.openxmlformats.org/officeDocument/2006/relationships/oleObject" Target="../embeddings/oleObject30.bin"/></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21448C-224E-4C15-8C52-A7E2D8DE575E}"/>
              </a:ext>
            </a:extLst>
          </p:cNvPr>
          <p:cNvSpPr>
            <a:spLocks noGrp="1"/>
          </p:cNvSpPr>
          <p:nvPr>
            <p:ph type="ctrTitle"/>
          </p:nvPr>
        </p:nvSpPr>
        <p:spPr>
          <a:xfrm>
            <a:off x="472027" y="1222912"/>
            <a:ext cx="5689601" cy="1199923"/>
          </a:xfrm>
        </p:spPr>
        <p:txBody>
          <a:bodyPr>
            <a:noAutofit/>
          </a:bodyPr>
          <a:lstStyle/>
          <a:p>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en-GB" sz="3600" b="1" dirty="0" smtClean="0">
                <a:solidFill>
                  <a:schemeClr val="bg1"/>
                </a:solidFill>
              </a:rPr>
              <a:t>Vibration </a:t>
            </a:r>
            <a:r>
              <a:rPr lang="en-GB" sz="3600" b="1" dirty="0">
                <a:solidFill>
                  <a:schemeClr val="bg1"/>
                </a:solidFill>
              </a:rPr>
              <a:t>Signal Analysis for</a:t>
            </a:r>
            <a:br>
              <a:rPr lang="en-GB" sz="3600" b="1" dirty="0">
                <a:solidFill>
                  <a:schemeClr val="bg1"/>
                </a:solidFill>
              </a:rPr>
            </a:br>
            <a:r>
              <a:rPr lang="en-GB" sz="3600" b="1" dirty="0">
                <a:solidFill>
                  <a:schemeClr val="bg1"/>
                </a:solidFill>
              </a:rPr>
              <a:t>Machinery Condition Monitoring</a:t>
            </a:r>
            <a:endParaRPr lang="hu-HU" sz="3600" b="1" dirty="0">
              <a:solidFill>
                <a:schemeClr val="bg1"/>
              </a:solidFill>
            </a:endParaRPr>
          </a:p>
        </p:txBody>
      </p:sp>
      <p:sp>
        <p:nvSpPr>
          <p:cNvPr id="3" name="Alcím 2">
            <a:extLst>
              <a:ext uri="{FF2B5EF4-FFF2-40B4-BE49-F238E27FC236}">
                <a16:creationId xmlns:a16="http://schemas.microsoft.com/office/drawing/2014/main" id="{FA288B8D-A4D8-4A72-8E1D-1E4673E596E8}"/>
              </a:ext>
            </a:extLst>
          </p:cNvPr>
          <p:cNvSpPr>
            <a:spLocks noGrp="1"/>
          </p:cNvSpPr>
          <p:nvPr>
            <p:ph type="subTitle" idx="1"/>
          </p:nvPr>
        </p:nvSpPr>
        <p:spPr>
          <a:xfrm>
            <a:off x="670146" y="2872192"/>
            <a:ext cx="4044895" cy="1532168"/>
          </a:xfrm>
        </p:spPr>
        <p:txBody>
          <a:bodyPr>
            <a:normAutofit/>
          </a:bodyPr>
          <a:lstStyle/>
          <a:p>
            <a:pPr algn="l"/>
            <a:r>
              <a:rPr lang="hu-HU" sz="2800" dirty="0" err="1" smtClean="0">
                <a:solidFill>
                  <a:schemeClr val="bg1"/>
                </a:solidFill>
              </a:rPr>
              <a:t>Authors</a:t>
            </a:r>
            <a:r>
              <a:rPr lang="hu-HU" sz="2800" dirty="0" smtClean="0">
                <a:solidFill>
                  <a:schemeClr val="bg1"/>
                </a:solidFill>
              </a:rPr>
              <a:t>: </a:t>
            </a:r>
          </a:p>
          <a:p>
            <a:pPr algn="l"/>
            <a:r>
              <a:rPr lang="hu-HU" sz="2800" dirty="0" smtClean="0">
                <a:solidFill>
                  <a:schemeClr val="bg1"/>
                </a:solidFill>
              </a:rPr>
              <a:t>Imre Kocsis,</a:t>
            </a:r>
          </a:p>
          <a:p>
            <a:pPr algn="l"/>
            <a:r>
              <a:rPr lang="hu-HU" sz="2800" dirty="0" smtClean="0">
                <a:solidFill>
                  <a:schemeClr val="bg1"/>
                </a:solidFill>
              </a:rPr>
              <a:t>Krisztián Deák</a:t>
            </a:r>
          </a:p>
          <a:p>
            <a:pPr algn="l"/>
            <a:endParaRPr lang="hu-HU" sz="2800" dirty="0">
              <a:solidFill>
                <a:schemeClr val="bg1"/>
              </a:solidFill>
            </a:endParaRPr>
          </a:p>
          <a:p>
            <a:pPr algn="l"/>
            <a:endParaRPr lang="hu-HU" sz="2800" dirty="0" smtClean="0">
              <a:solidFill>
                <a:schemeClr val="bg1"/>
              </a:solidFill>
            </a:endParaRPr>
          </a:p>
          <a:p>
            <a:pPr algn="l"/>
            <a:endParaRPr lang="hu-HU" sz="2800" dirty="0">
              <a:solidFill>
                <a:schemeClr val="bg1"/>
              </a:solidFill>
            </a:endParaRPr>
          </a:p>
        </p:txBody>
      </p:sp>
      <p:sp>
        <p:nvSpPr>
          <p:cNvPr id="4" name="Téglalap 3"/>
          <p:cNvSpPr/>
          <p:nvPr/>
        </p:nvSpPr>
        <p:spPr>
          <a:xfrm>
            <a:off x="4715042" y="4808753"/>
            <a:ext cx="1018227" cy="584775"/>
          </a:xfrm>
          <a:prstGeom prst="rect">
            <a:avLst/>
          </a:prstGeom>
        </p:spPr>
        <p:txBody>
          <a:bodyPr wrap="none">
            <a:spAutoFit/>
          </a:bodyPr>
          <a:lstStyle/>
          <a:p>
            <a:r>
              <a:rPr lang="hu-HU" sz="3200" dirty="0" smtClean="0">
                <a:solidFill>
                  <a:schemeClr val="bg1"/>
                </a:solidFill>
              </a:rPr>
              <a:t>2022</a:t>
            </a:r>
            <a:endParaRPr lang="hu-HU" sz="3200" dirty="0">
              <a:solidFill>
                <a:schemeClr val="bg1"/>
              </a:solidFill>
            </a:endParaRPr>
          </a:p>
        </p:txBody>
      </p:sp>
      <p:pic>
        <p:nvPicPr>
          <p:cNvPr id="5" name="Kép 4"/>
          <p:cNvPicPr>
            <a:picLocks noChangeAspect="1"/>
          </p:cNvPicPr>
          <p:nvPr/>
        </p:nvPicPr>
        <p:blipFill>
          <a:blip r:embed="rId3"/>
          <a:stretch>
            <a:fillRect/>
          </a:stretch>
        </p:blipFill>
        <p:spPr>
          <a:xfrm>
            <a:off x="0" y="0"/>
            <a:ext cx="12192000" cy="7067550"/>
          </a:xfrm>
          <a:prstGeom prst="rect">
            <a:avLst/>
          </a:prstGeom>
        </p:spPr>
      </p:pic>
    </p:spTree>
    <p:extLst>
      <p:ext uri="{BB962C8B-B14F-4D97-AF65-F5344CB8AC3E}">
        <p14:creationId xmlns:p14="http://schemas.microsoft.com/office/powerpoint/2010/main" val="228918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3551ECCA-CCD0-462B-9251-48DB91546775}" type="slidenum">
              <a:rPr lang="hu-HU" altLang="hu-HU" sz="1400">
                <a:solidFill>
                  <a:srgbClr val="FFFFFF"/>
                </a:solidFill>
              </a:rPr>
              <a:pPr>
                <a:spcBef>
                  <a:spcPct val="0"/>
                </a:spcBef>
                <a:buClrTx/>
                <a:buSzTx/>
                <a:buFontTx/>
                <a:buNone/>
              </a:pPr>
              <a:t>10</a:t>
            </a:fld>
            <a:endParaRPr lang="hu-HU" altLang="hu-HU" sz="1400">
              <a:solidFill>
                <a:srgbClr val="FFFFFF"/>
              </a:solidFill>
            </a:endParaRP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200" y="870044"/>
            <a:ext cx="10585600" cy="494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17829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2338387" y="800100"/>
            <a:ext cx="7772831" cy="4933950"/>
          </a:xfrm>
          <a:prstGeom prst="rect">
            <a:avLst/>
          </a:prstGeom>
        </p:spPr>
      </p:pic>
    </p:spTree>
    <p:extLst>
      <p:ext uri="{BB962C8B-B14F-4D97-AF65-F5344CB8AC3E}">
        <p14:creationId xmlns:p14="http://schemas.microsoft.com/office/powerpoint/2010/main" val="741402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033461" y="461962"/>
            <a:ext cx="9950481" cy="5195888"/>
          </a:xfrm>
          <a:prstGeom prst="rect">
            <a:avLst/>
          </a:prstGeom>
        </p:spPr>
      </p:pic>
    </p:spTree>
    <p:extLst>
      <p:ext uri="{BB962C8B-B14F-4D97-AF65-F5344CB8AC3E}">
        <p14:creationId xmlns:p14="http://schemas.microsoft.com/office/powerpoint/2010/main" val="20599633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2557462" y="800100"/>
            <a:ext cx="7894690" cy="5086350"/>
          </a:xfrm>
          <a:prstGeom prst="rect">
            <a:avLst/>
          </a:prstGeom>
        </p:spPr>
      </p:pic>
    </p:spTree>
    <p:extLst>
      <p:ext uri="{BB962C8B-B14F-4D97-AF65-F5344CB8AC3E}">
        <p14:creationId xmlns:p14="http://schemas.microsoft.com/office/powerpoint/2010/main" val="41674133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utterworth filter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72" y="1463485"/>
            <a:ext cx="5498465" cy="4937623"/>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771212" y="990376"/>
            <a:ext cx="3740383" cy="369332"/>
          </a:xfrm>
          <a:prstGeom prst="rect">
            <a:avLst/>
          </a:prstGeom>
        </p:spPr>
        <p:txBody>
          <a:bodyPr wrap="none">
            <a:spAutoFit/>
          </a:bodyPr>
          <a:lstStyle/>
          <a:p>
            <a:r>
              <a:rPr lang="hu-HU" b="1" dirty="0" smtClean="0"/>
              <a:t>IIR </a:t>
            </a:r>
            <a:r>
              <a:rPr lang="hu-HU" b="1" dirty="0" err="1" smtClean="0"/>
              <a:t>filters</a:t>
            </a:r>
            <a:r>
              <a:rPr lang="hu-HU" b="1" dirty="0" smtClean="0"/>
              <a:t> </a:t>
            </a:r>
            <a:r>
              <a:rPr lang="hu-HU" b="1" dirty="0" err="1" smtClean="0"/>
              <a:t>for</a:t>
            </a:r>
            <a:r>
              <a:rPr lang="hu-HU" b="1" dirty="0" smtClean="0"/>
              <a:t> </a:t>
            </a:r>
            <a:r>
              <a:rPr lang="hu-HU" b="1" dirty="0" err="1" smtClean="0"/>
              <a:t>digital</a:t>
            </a:r>
            <a:r>
              <a:rPr lang="hu-HU" b="1" dirty="0" smtClean="0"/>
              <a:t> </a:t>
            </a:r>
            <a:r>
              <a:rPr lang="hu-HU" b="1" dirty="0" err="1" smtClean="0"/>
              <a:t>signal</a:t>
            </a:r>
            <a:r>
              <a:rPr lang="hu-HU" b="1" dirty="0" smtClean="0"/>
              <a:t> </a:t>
            </a:r>
            <a:r>
              <a:rPr lang="hu-HU" b="1" dirty="0" err="1" smtClean="0"/>
              <a:t>processing</a:t>
            </a:r>
            <a:r>
              <a:rPr lang="hu-HU" b="1" dirty="0" smtClean="0"/>
              <a:t>:</a:t>
            </a:r>
            <a:endParaRPr lang="hu-HU" dirty="0"/>
          </a:p>
        </p:txBody>
      </p:sp>
      <p:pic>
        <p:nvPicPr>
          <p:cNvPr id="7172" name="Picture 4" descr="Practical Introduction to Digital Filter Design - MATLAB &amp; Simulink Example  - MathWorks Switzer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875" y="1359708"/>
            <a:ext cx="5990929" cy="3855275"/>
          </a:xfrm>
          <a:prstGeom prst="rect">
            <a:avLst/>
          </a:prstGeom>
          <a:noFill/>
          <a:extLst>
            <a:ext uri="{909E8E84-426E-40DD-AFC4-6F175D3DCCD1}">
              <a14:hiddenFill xmlns:a14="http://schemas.microsoft.com/office/drawing/2010/main">
                <a:solidFill>
                  <a:srgbClr val="FFFFFF"/>
                </a:solidFill>
              </a14:hiddenFill>
            </a:ext>
          </a:extLst>
        </p:spPr>
      </p:pic>
      <p:sp>
        <p:nvSpPr>
          <p:cNvPr id="4" name="Téglalap 3"/>
          <p:cNvSpPr/>
          <p:nvPr/>
        </p:nvSpPr>
        <p:spPr>
          <a:xfrm>
            <a:off x="6468179" y="5419022"/>
            <a:ext cx="5384551" cy="646331"/>
          </a:xfrm>
          <a:prstGeom prst="rect">
            <a:avLst/>
          </a:prstGeom>
        </p:spPr>
        <p:txBody>
          <a:bodyPr wrap="none">
            <a:spAutoFit/>
          </a:bodyPr>
          <a:lstStyle/>
          <a:p>
            <a:r>
              <a:rPr lang="hu-HU" b="1" dirty="0" err="1" smtClean="0"/>
              <a:t>These</a:t>
            </a:r>
            <a:r>
              <a:rPr lang="hu-HU" b="1" dirty="0" smtClean="0"/>
              <a:t> </a:t>
            </a:r>
            <a:r>
              <a:rPr lang="hu-HU" b="1" dirty="0" err="1" smtClean="0"/>
              <a:t>features</a:t>
            </a:r>
            <a:r>
              <a:rPr lang="hu-HU" b="1" dirty="0" smtClean="0"/>
              <a:t> </a:t>
            </a:r>
            <a:r>
              <a:rPr lang="hu-HU" b="1" dirty="0" err="1" smtClean="0"/>
              <a:t>should</a:t>
            </a:r>
            <a:r>
              <a:rPr lang="hu-HU" b="1" dirty="0" smtClean="0"/>
              <a:t> be </a:t>
            </a:r>
            <a:r>
              <a:rPr lang="hu-HU" b="1" dirty="0" err="1" smtClean="0"/>
              <a:t>changed</a:t>
            </a:r>
            <a:r>
              <a:rPr lang="hu-HU" b="1" dirty="0" smtClean="0"/>
              <a:t> </a:t>
            </a:r>
            <a:r>
              <a:rPr lang="hu-HU" b="1" dirty="0" err="1" smtClean="0"/>
              <a:t>for</a:t>
            </a:r>
            <a:r>
              <a:rPr lang="hu-HU" b="1" dirty="0" smtClean="0"/>
              <a:t> </a:t>
            </a:r>
            <a:r>
              <a:rPr lang="hu-HU" b="1" dirty="0" err="1" smtClean="0"/>
              <a:t>special</a:t>
            </a:r>
            <a:r>
              <a:rPr lang="hu-HU" b="1" dirty="0" smtClean="0"/>
              <a:t> </a:t>
            </a:r>
            <a:r>
              <a:rPr lang="hu-HU" b="1" dirty="0" err="1" smtClean="0"/>
              <a:t>purposes</a:t>
            </a:r>
            <a:endParaRPr lang="hu-HU" b="1" dirty="0" smtClean="0"/>
          </a:p>
          <a:p>
            <a:r>
              <a:rPr lang="hu-HU" b="1" dirty="0" err="1"/>
              <a:t>w</a:t>
            </a:r>
            <a:r>
              <a:rPr lang="hu-HU" b="1" dirty="0" err="1" smtClean="0"/>
              <a:t>hich</a:t>
            </a:r>
            <a:r>
              <a:rPr lang="hu-HU" b="1" dirty="0" smtClean="0"/>
              <a:t> </a:t>
            </a:r>
            <a:r>
              <a:rPr lang="hu-HU" b="1" dirty="0" err="1" smtClean="0"/>
              <a:t>needs</a:t>
            </a:r>
            <a:r>
              <a:rPr lang="hu-HU" b="1" dirty="0" smtClean="0"/>
              <a:t> FIR </a:t>
            </a:r>
            <a:r>
              <a:rPr lang="hu-HU" b="1" dirty="0" err="1" smtClean="0"/>
              <a:t>filters</a:t>
            </a:r>
            <a:r>
              <a:rPr lang="hu-HU" b="1" dirty="0" smtClean="0"/>
              <a:t> </a:t>
            </a:r>
            <a:r>
              <a:rPr lang="hu-HU" b="1" dirty="0" err="1" smtClean="0"/>
              <a:t>instead</a:t>
            </a:r>
            <a:r>
              <a:rPr lang="hu-HU" b="1" dirty="0" smtClean="0"/>
              <a:t> of IIR </a:t>
            </a:r>
            <a:r>
              <a:rPr lang="hu-HU" b="1" dirty="0" err="1" smtClean="0"/>
              <a:t>ones</a:t>
            </a:r>
            <a:r>
              <a:rPr lang="hu-HU" b="1" dirty="0" smtClean="0"/>
              <a:t>.</a:t>
            </a:r>
            <a:endParaRPr lang="hu-HU" dirty="0"/>
          </a:p>
        </p:txBody>
      </p:sp>
    </p:spTree>
    <p:extLst>
      <p:ext uri="{BB962C8B-B14F-4D97-AF65-F5344CB8AC3E}">
        <p14:creationId xmlns:p14="http://schemas.microsoft.com/office/powerpoint/2010/main" val="35698291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nite Impulse Response (FIR) Filters - Wireless 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15" y="1409699"/>
            <a:ext cx="6153150" cy="4914901"/>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p:cNvSpPr/>
          <p:nvPr/>
        </p:nvSpPr>
        <p:spPr>
          <a:xfrm>
            <a:off x="1466214" y="487262"/>
            <a:ext cx="10192385" cy="461665"/>
          </a:xfrm>
          <a:prstGeom prst="rect">
            <a:avLst/>
          </a:prstGeom>
        </p:spPr>
        <p:txBody>
          <a:bodyPr wrap="square">
            <a:spAutoFit/>
          </a:bodyPr>
          <a:lstStyle/>
          <a:p>
            <a:r>
              <a:rPr lang="hu-HU" sz="2400" b="1" dirty="0" smtClean="0"/>
              <a:t>FIR </a:t>
            </a:r>
            <a:r>
              <a:rPr lang="hu-HU" sz="2400" b="1" dirty="0" err="1"/>
              <a:t>filters</a:t>
            </a:r>
            <a:r>
              <a:rPr lang="hu-HU" sz="2400" b="1" dirty="0"/>
              <a:t> </a:t>
            </a:r>
            <a:r>
              <a:rPr lang="hu-HU" sz="2400" b="1" dirty="0" smtClean="0"/>
              <a:t>and filter design </a:t>
            </a:r>
            <a:r>
              <a:rPr lang="hu-HU" sz="2400" b="1" dirty="0" err="1" smtClean="0"/>
              <a:t>for</a:t>
            </a:r>
            <a:r>
              <a:rPr lang="hu-HU" sz="2400" b="1" dirty="0" smtClean="0"/>
              <a:t> </a:t>
            </a:r>
            <a:r>
              <a:rPr lang="hu-HU" sz="2400" b="1" dirty="0" err="1" smtClean="0"/>
              <a:t>special</a:t>
            </a:r>
            <a:r>
              <a:rPr lang="hu-HU" sz="2400" b="1" dirty="0" smtClean="0"/>
              <a:t> </a:t>
            </a:r>
            <a:r>
              <a:rPr lang="hu-HU" sz="2400" b="1" dirty="0" err="1" smtClean="0"/>
              <a:t>applications</a:t>
            </a:r>
            <a:r>
              <a:rPr lang="hu-HU" sz="2400" b="1" dirty="0" smtClean="0"/>
              <a:t> in fault </a:t>
            </a:r>
            <a:r>
              <a:rPr lang="hu-HU" sz="2400" b="1" dirty="0" err="1" smtClean="0"/>
              <a:t>diagnostics</a:t>
            </a:r>
            <a:endParaRPr lang="hu-HU" sz="2400" dirty="0"/>
          </a:p>
        </p:txBody>
      </p:sp>
      <p:sp>
        <p:nvSpPr>
          <p:cNvPr id="3" name="Téglalap 2"/>
          <p:cNvSpPr/>
          <p:nvPr/>
        </p:nvSpPr>
        <p:spPr>
          <a:xfrm>
            <a:off x="7178040" y="1242059"/>
            <a:ext cx="4678680" cy="4524315"/>
          </a:xfrm>
          <a:prstGeom prst="rect">
            <a:avLst/>
          </a:prstGeom>
        </p:spPr>
        <p:txBody>
          <a:bodyPr wrap="square">
            <a:spAutoFit/>
          </a:bodyPr>
          <a:lstStyle/>
          <a:p>
            <a:pPr algn="just"/>
            <a:r>
              <a:rPr lang="en-GB" sz="2400" dirty="0" smtClean="0">
                <a:latin typeface="Cambria" panose="02040503050406030204" pitchFamily="18" charset="0"/>
                <a:ea typeface="Calibri" panose="020F0502020204030204" pitchFamily="34" charset="0"/>
                <a:cs typeface="Times New Roman" panose="02020603050405020304" pitchFamily="18" charset="0"/>
              </a:rPr>
              <a:t>FIR </a:t>
            </a:r>
            <a:r>
              <a:rPr lang="en-GB" sz="2400" dirty="0">
                <a:latin typeface="Cambria" panose="02040503050406030204" pitchFamily="18" charset="0"/>
                <a:ea typeface="Calibri" panose="020F0502020204030204" pitchFamily="34" charset="0"/>
                <a:cs typeface="Times New Roman" panose="02020603050405020304" pitchFamily="18" charset="0"/>
              </a:rPr>
              <a:t>filter is designed by finding the coefficients and filter order that meet certain specifications, which can be in the time domain (e.g. a matched filter) and/or the frequency </a:t>
            </a:r>
            <a:r>
              <a:rPr lang="en-GB" sz="2400" dirty="0" smtClean="0">
                <a:latin typeface="Cambria" panose="02040503050406030204" pitchFamily="18" charset="0"/>
                <a:ea typeface="Calibri" panose="020F0502020204030204" pitchFamily="34" charset="0"/>
                <a:cs typeface="Times New Roman" panose="02020603050405020304" pitchFamily="18" charset="0"/>
              </a:rPr>
              <a:t>domain</a:t>
            </a:r>
            <a:endParaRPr lang="hu-HU" sz="2400" dirty="0" smtClean="0">
              <a:latin typeface="Cambria" panose="02040503050406030204" pitchFamily="18" charset="0"/>
              <a:ea typeface="Calibri" panose="020F0502020204030204" pitchFamily="34" charset="0"/>
              <a:cs typeface="Times New Roman" panose="02020603050405020304" pitchFamily="18" charset="0"/>
            </a:endParaRPr>
          </a:p>
          <a:p>
            <a:pPr algn="just"/>
            <a:endParaRPr lang="hu-HU" sz="2400" dirty="0">
              <a:latin typeface="Cambria" panose="02040503050406030204" pitchFamily="18" charset="0"/>
              <a:cs typeface="Times New Roman" panose="02020603050405020304" pitchFamily="18" charset="0"/>
            </a:endParaRPr>
          </a:p>
          <a:p>
            <a:pPr algn="just"/>
            <a:r>
              <a:rPr lang="hu-HU" sz="2400" dirty="0" err="1" smtClean="0">
                <a:latin typeface="Cambria" panose="02040503050406030204" pitchFamily="18" charset="0"/>
                <a:cs typeface="Times New Roman" panose="02020603050405020304" pitchFamily="18" charset="0"/>
              </a:rPr>
              <a:t>Although</a:t>
            </a:r>
            <a:r>
              <a:rPr lang="hu-HU" sz="2400" dirty="0" smtClean="0">
                <a:latin typeface="Cambria" panose="02040503050406030204" pitchFamily="18" charset="0"/>
                <a:cs typeface="Times New Roman" panose="02020603050405020304" pitchFamily="18" charset="0"/>
              </a:rPr>
              <a:t> IIR </a:t>
            </a:r>
            <a:r>
              <a:rPr lang="hu-HU" sz="2400" dirty="0" err="1" smtClean="0">
                <a:latin typeface="Cambria" panose="02040503050406030204" pitchFamily="18" charset="0"/>
                <a:cs typeface="Times New Roman" panose="02020603050405020304" pitchFamily="18" charset="0"/>
              </a:rPr>
              <a:t>filters</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are</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useful</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but</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many</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times</a:t>
            </a:r>
            <a:r>
              <a:rPr lang="hu-HU" sz="2400" dirty="0" smtClean="0">
                <a:latin typeface="Cambria" panose="02040503050406030204" pitchFamily="18" charset="0"/>
                <a:cs typeface="Times New Roman" panose="02020603050405020304" pitchFamily="18" charset="0"/>
              </a:rPr>
              <a:t> more </a:t>
            </a:r>
            <a:r>
              <a:rPr lang="hu-HU" sz="2400" dirty="0" err="1" smtClean="0">
                <a:latin typeface="Cambria" panose="02040503050406030204" pitchFamily="18" charset="0"/>
                <a:cs typeface="Times New Roman" panose="02020603050405020304" pitchFamily="18" charset="0"/>
              </a:rPr>
              <a:t>specific</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filters</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are</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needed</a:t>
            </a:r>
            <a:r>
              <a:rPr lang="hu-HU" sz="2400" dirty="0" smtClean="0">
                <a:latin typeface="Cambria" panose="02040503050406030204" pitchFamily="18" charset="0"/>
                <a:cs typeface="Times New Roman" panose="02020603050405020304" pitchFamily="18" charset="0"/>
              </a:rPr>
              <a:t> in </a:t>
            </a:r>
            <a:r>
              <a:rPr lang="hu-HU" sz="2400" dirty="0" err="1" smtClean="0">
                <a:latin typeface="Cambria" panose="02040503050406030204" pitchFamily="18" charset="0"/>
                <a:cs typeface="Times New Roman" panose="02020603050405020304" pitchFamily="18" charset="0"/>
              </a:rPr>
              <a:t>the</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form</a:t>
            </a:r>
            <a:r>
              <a:rPr lang="hu-HU" sz="2400" dirty="0" smtClean="0">
                <a:latin typeface="Cambria" panose="02040503050406030204" pitchFamily="18" charset="0"/>
                <a:cs typeface="Times New Roman" panose="02020603050405020304" pitchFamily="18" charset="0"/>
              </a:rPr>
              <a:t> of FIR </a:t>
            </a:r>
            <a:r>
              <a:rPr lang="hu-HU" sz="2400" dirty="0" err="1" smtClean="0">
                <a:latin typeface="Cambria" panose="02040503050406030204" pitchFamily="18" charset="0"/>
                <a:cs typeface="Times New Roman" panose="02020603050405020304" pitchFamily="18" charset="0"/>
              </a:rPr>
              <a:t>filters</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which</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includes</a:t>
            </a:r>
            <a:r>
              <a:rPr lang="hu-HU" sz="2400" dirty="0" smtClean="0">
                <a:latin typeface="Cambria" panose="02040503050406030204" pitchFamily="18" charset="0"/>
                <a:cs typeface="Times New Roman" panose="02020603050405020304" pitchFamily="18" charset="0"/>
              </a:rPr>
              <a:t> filter design </a:t>
            </a:r>
            <a:r>
              <a:rPr lang="hu-HU" sz="2400" dirty="0" err="1" smtClean="0">
                <a:latin typeface="Cambria" panose="02040503050406030204" pitchFamily="18" charset="0"/>
                <a:cs typeface="Times New Roman" panose="02020603050405020304" pitchFamily="18" charset="0"/>
              </a:rPr>
              <a:t>to</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efficiently</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reveal</a:t>
            </a:r>
            <a:r>
              <a:rPr lang="hu-HU" sz="2400" dirty="0" smtClean="0">
                <a:latin typeface="Cambria" panose="02040503050406030204" pitchFamily="18" charset="0"/>
                <a:cs typeface="Times New Roman" panose="02020603050405020304" pitchFamily="18" charset="0"/>
              </a:rPr>
              <a:t> </a:t>
            </a:r>
            <a:r>
              <a:rPr lang="hu-HU" sz="2400" dirty="0" err="1" smtClean="0">
                <a:latin typeface="Cambria" panose="02040503050406030204" pitchFamily="18" charset="0"/>
                <a:cs typeface="Times New Roman" panose="02020603050405020304" pitchFamily="18" charset="0"/>
              </a:rPr>
              <a:t>the</a:t>
            </a:r>
            <a:r>
              <a:rPr lang="hu-HU" sz="2400" dirty="0" smtClean="0">
                <a:latin typeface="Cambria" panose="02040503050406030204" pitchFamily="18" charset="0"/>
                <a:cs typeface="Times New Roman" panose="02020603050405020304" pitchFamily="18" charset="0"/>
              </a:rPr>
              <a:t> faults</a:t>
            </a:r>
            <a:r>
              <a:rPr lang="hu-HU" sz="2400" dirty="0">
                <a:latin typeface="Cambria" panose="02040503050406030204" pitchFamily="18" charset="0"/>
                <a:cs typeface="Times New Roman" panose="02020603050405020304" pitchFamily="18" charset="0"/>
              </a:rPr>
              <a:t>.</a:t>
            </a:r>
            <a:endParaRPr lang="hu-HU" sz="2400" dirty="0"/>
          </a:p>
        </p:txBody>
      </p:sp>
    </p:spTree>
    <p:extLst>
      <p:ext uri="{BB962C8B-B14F-4D97-AF65-F5344CB8AC3E}">
        <p14:creationId xmlns:p14="http://schemas.microsoft.com/office/powerpoint/2010/main" val="37462107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31993" y="287774"/>
            <a:ext cx="10744865" cy="461665"/>
          </a:xfrm>
          <a:prstGeom prst="rect">
            <a:avLst/>
          </a:prstGeom>
        </p:spPr>
        <p:txBody>
          <a:bodyPr wrap="none">
            <a:spAutoFit/>
          </a:bodyPr>
          <a:lstStyle/>
          <a:p>
            <a:r>
              <a:rPr lang="hu-HU" sz="2400" b="1" dirty="0" err="1" smtClean="0"/>
              <a:t>Experiment</a:t>
            </a:r>
            <a:r>
              <a:rPr lang="hu-HU" sz="2400" b="1" dirty="0" smtClean="0"/>
              <a:t>: </a:t>
            </a:r>
            <a:r>
              <a:rPr lang="hu-HU" sz="2400" b="1" dirty="0" err="1"/>
              <a:t>p</a:t>
            </a:r>
            <a:r>
              <a:rPr lang="hu-HU" sz="2400" b="1" dirty="0" err="1" smtClean="0"/>
              <a:t>ractical</a:t>
            </a:r>
            <a:r>
              <a:rPr lang="hu-HU" sz="2400" b="1" dirty="0" smtClean="0"/>
              <a:t> FIR filter design in LABVIEW </a:t>
            </a:r>
            <a:r>
              <a:rPr lang="hu-HU" sz="2400" b="1" dirty="0" err="1" smtClean="0"/>
              <a:t>for</a:t>
            </a:r>
            <a:r>
              <a:rPr lang="hu-HU" sz="2400" b="1" dirty="0" smtClean="0"/>
              <a:t> </a:t>
            </a:r>
            <a:r>
              <a:rPr lang="hu-HU" sz="2400" b="1" dirty="0" err="1" smtClean="0"/>
              <a:t>engineering</a:t>
            </a:r>
            <a:r>
              <a:rPr lang="hu-HU" sz="2400" b="1" dirty="0" smtClean="0"/>
              <a:t> </a:t>
            </a:r>
            <a:r>
              <a:rPr lang="hu-HU" sz="2400" b="1" dirty="0" err="1" smtClean="0"/>
              <a:t>problem</a:t>
            </a:r>
            <a:r>
              <a:rPr lang="hu-HU" sz="2400" b="1" dirty="0" smtClean="0"/>
              <a:t> </a:t>
            </a:r>
            <a:r>
              <a:rPr lang="hu-HU" sz="2400" b="1" dirty="0" err="1" smtClean="0"/>
              <a:t>solution</a:t>
            </a:r>
            <a:r>
              <a:rPr lang="hu-HU" sz="2400" b="1" dirty="0" smtClean="0"/>
              <a:t> </a:t>
            </a:r>
            <a:endParaRPr lang="hu-HU" sz="2400" dirty="0"/>
          </a:p>
        </p:txBody>
      </p:sp>
      <p:pic>
        <p:nvPicPr>
          <p:cNvPr id="5" name="Kép 4"/>
          <p:cNvPicPr>
            <a:picLocks noChangeAspect="1"/>
          </p:cNvPicPr>
          <p:nvPr/>
        </p:nvPicPr>
        <p:blipFill>
          <a:blip r:embed="rId2"/>
          <a:stretch>
            <a:fillRect/>
          </a:stretch>
        </p:blipFill>
        <p:spPr>
          <a:xfrm>
            <a:off x="731993" y="801781"/>
            <a:ext cx="5657850" cy="2114550"/>
          </a:xfrm>
          <a:prstGeom prst="rect">
            <a:avLst/>
          </a:prstGeom>
        </p:spPr>
      </p:pic>
      <p:pic>
        <p:nvPicPr>
          <p:cNvPr id="6" name="Kép 5"/>
          <p:cNvPicPr/>
          <p:nvPr/>
        </p:nvPicPr>
        <p:blipFill>
          <a:blip r:embed="rId3"/>
          <a:stretch>
            <a:fillRect/>
          </a:stretch>
        </p:blipFill>
        <p:spPr>
          <a:xfrm>
            <a:off x="442433" y="3260792"/>
            <a:ext cx="3977167" cy="2987040"/>
          </a:xfrm>
          <a:prstGeom prst="rect">
            <a:avLst/>
          </a:prstGeom>
        </p:spPr>
      </p:pic>
      <mc:AlternateContent xmlns:mc="http://schemas.openxmlformats.org/markup-compatibility/2006" xmlns:a14="http://schemas.microsoft.com/office/drawing/2010/main">
        <mc:Choice Requires="a14">
          <p:sp>
            <p:nvSpPr>
              <p:cNvPr id="8" name="Téglalap 7"/>
              <p:cNvSpPr/>
              <p:nvPr/>
            </p:nvSpPr>
            <p:spPr>
              <a:xfrm>
                <a:off x="6781800" y="1127760"/>
                <a:ext cx="4983480" cy="1938992"/>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GB" sz="2400" i="1" smtClean="0">
                          <a:latin typeface="Cambria Math" panose="02040503050406030204" pitchFamily="18" charset="0"/>
                          <a:ea typeface="Calibri" panose="020F0502020204030204" pitchFamily="34" charset="0"/>
                          <a:cs typeface="Times New Roman" panose="02020603050405020304" pitchFamily="18" charset="0"/>
                        </a:rPr>
                        <m:t>𝐵𝑃𝐹𝑂</m:t>
                      </m:r>
                      <m:r>
                        <a:rPr lang="en-GB" sz="2400">
                          <a:latin typeface="Cambria Math" panose="02040503050406030204" pitchFamily="18" charset="0"/>
                          <a:ea typeface="Calibri" panose="020F0502020204030204" pitchFamily="34" charset="0"/>
                          <a:cs typeface="Times New Roman" panose="02020603050405020304" pitchFamily="18" charset="0"/>
                        </a:rPr>
                        <m:t>=206.18 </m:t>
                      </m:r>
                      <m:r>
                        <a:rPr lang="en-GB" sz="2400" i="1">
                          <a:latin typeface="Cambria Math" panose="02040503050406030204" pitchFamily="18" charset="0"/>
                          <a:ea typeface="Calibri" panose="020F0502020204030204" pitchFamily="34" charset="0"/>
                          <a:cs typeface="Times New Roman" panose="02020603050405020304" pitchFamily="18" charset="0"/>
                        </a:rPr>
                        <m:t>𝐻</m:t>
                      </m:r>
                      <m:r>
                        <a:rPr lang="hu-HU" sz="2400" b="0" i="1" smtClean="0">
                          <a:latin typeface="Cambria Math" panose="02040503050406030204" pitchFamily="18" charset="0"/>
                          <a:ea typeface="Calibri" panose="020F0502020204030204" pitchFamily="34" charset="0"/>
                          <a:cs typeface="Times New Roman" panose="02020603050405020304" pitchFamily="18" charset="0"/>
                        </a:rPr>
                        <m:t>𝑧</m:t>
                      </m:r>
                      <m:r>
                        <a:rPr lang="hu-HU" sz="2400" b="0" i="1" smtClean="0">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hu-HU" sz="2400" b="0" i="1" dirty="0" smtClean="0">
                  <a:latin typeface="Cambria Math" panose="02040503050406030204" pitchFamily="18" charset="0"/>
                  <a:ea typeface="Calibri" panose="020F0502020204030204" pitchFamily="34" charset="0"/>
                  <a:cs typeface="Times New Roman" panose="02020603050405020304" pitchFamily="18" charset="0"/>
                </a:endParaRPr>
              </a:p>
              <a:p>
                <a:pPr algn="ctr"/>
                <a14:m>
                  <m:oMath xmlns:m="http://schemas.openxmlformats.org/officeDocument/2006/math">
                    <m:r>
                      <a:rPr lang="en-GB" sz="2400" i="1">
                        <a:latin typeface="Cambria Math" panose="02040503050406030204" pitchFamily="18" charset="0"/>
                        <a:ea typeface="Calibri" panose="020F0502020204030204" pitchFamily="34" charset="0"/>
                        <a:cs typeface="Times New Roman" panose="02020603050405020304" pitchFamily="18" charset="0"/>
                      </a:rPr>
                      <m:t>𝐵𝑃𝐹𝐼</m:t>
                    </m:r>
                    <m:r>
                      <a:rPr lang="en-GB" sz="2400">
                        <a:latin typeface="Cambria Math" panose="02040503050406030204" pitchFamily="18" charset="0"/>
                        <a:ea typeface="Calibri" panose="020F0502020204030204" pitchFamily="34" charset="0"/>
                        <a:cs typeface="Times New Roman" panose="02020603050405020304" pitchFamily="18" charset="0"/>
                      </a:rPr>
                      <m:t>=287.15 </m:t>
                    </m:r>
                    <m:r>
                      <a:rPr lang="en-GB" sz="2400" i="1">
                        <a:latin typeface="Cambria Math" panose="02040503050406030204" pitchFamily="18" charset="0"/>
                        <a:ea typeface="Calibri" panose="020F0502020204030204" pitchFamily="34" charset="0"/>
                        <a:cs typeface="Times New Roman" panose="02020603050405020304" pitchFamily="18" charset="0"/>
                      </a:rPr>
                      <m:t>𝐻𝑧</m:t>
                    </m:r>
                  </m:oMath>
                </a14:m>
                <a:r>
                  <a:rPr lang="en-GB" sz="2400" dirty="0">
                    <a:latin typeface="Cambria"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r>
                      <a:rPr lang="en-GB" sz="2400" i="1">
                        <a:latin typeface="Cambria Math" panose="02040503050406030204" pitchFamily="18" charset="0"/>
                        <a:ea typeface="Calibri" panose="020F0502020204030204" pitchFamily="34" charset="0"/>
                        <a:cs typeface="Times New Roman" panose="02020603050405020304" pitchFamily="18" charset="0"/>
                      </a:rPr>
                      <m:t>𝐹𝑇𝐹</m:t>
                    </m:r>
                    <m:r>
                      <a:rPr lang="en-GB" sz="2400">
                        <a:latin typeface="Cambria Math" panose="02040503050406030204" pitchFamily="18" charset="0"/>
                        <a:ea typeface="Calibri" panose="020F0502020204030204" pitchFamily="34" charset="0"/>
                        <a:cs typeface="Times New Roman" panose="02020603050405020304" pitchFamily="18" charset="0"/>
                      </a:rPr>
                      <m:t>=12.88 </m:t>
                    </m:r>
                    <m:r>
                      <a:rPr lang="en-GB" sz="2400" i="1">
                        <a:latin typeface="Cambria Math" panose="02040503050406030204" pitchFamily="18" charset="0"/>
                        <a:ea typeface="Calibri" panose="020F0502020204030204" pitchFamily="34" charset="0"/>
                        <a:cs typeface="Times New Roman" panose="02020603050405020304" pitchFamily="18" charset="0"/>
                      </a:rPr>
                      <m:t>𝐻𝑧</m:t>
                    </m:r>
                  </m:oMath>
                </a14:m>
                <a:r>
                  <a:rPr lang="en-GB" sz="2400" dirty="0">
                    <a:latin typeface="Cambria"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r>
                      <a:rPr lang="en-GB" sz="2400" i="1">
                        <a:latin typeface="Cambria Math" panose="02040503050406030204" pitchFamily="18" charset="0"/>
                        <a:ea typeface="Calibri" panose="020F0502020204030204" pitchFamily="34" charset="0"/>
                        <a:cs typeface="Times New Roman" panose="02020603050405020304" pitchFamily="18" charset="0"/>
                      </a:rPr>
                      <m:t>𝐵𝑆𝐹</m:t>
                    </m:r>
                    <m:r>
                      <a:rPr lang="en-GB" sz="2400">
                        <a:latin typeface="Cambria Math" panose="02040503050406030204" pitchFamily="18" charset="0"/>
                        <a:ea typeface="Calibri" panose="020F0502020204030204" pitchFamily="34" charset="0"/>
                        <a:cs typeface="Times New Roman" panose="02020603050405020304" pitchFamily="18" charset="0"/>
                      </a:rPr>
                      <m:t>=89.96 </m:t>
                    </m:r>
                    <m:r>
                      <a:rPr lang="en-GB" sz="2400" i="1">
                        <a:latin typeface="Cambria Math" panose="02040503050406030204" pitchFamily="18" charset="0"/>
                        <a:ea typeface="Calibri" panose="020F0502020204030204" pitchFamily="34" charset="0"/>
                        <a:cs typeface="Times New Roman" panose="02020603050405020304" pitchFamily="18" charset="0"/>
                      </a:rPr>
                      <m:t>𝐻𝑧</m:t>
                    </m:r>
                  </m:oMath>
                </a14:m>
                <a:r>
                  <a:rPr lang="en-GB" sz="2400" dirty="0">
                    <a:latin typeface="Cambria" panose="02040503050406030204" pitchFamily="18" charset="0"/>
                    <a:ea typeface="Calibri" panose="020F0502020204030204" pitchFamily="34" charset="0"/>
                    <a:cs typeface="Times New Roman" panose="02020603050405020304" pitchFamily="18" charset="0"/>
                  </a:rPr>
                  <a:t> in this experiment at 1800 1/min in case of the No. 30205 bearing. </a:t>
                </a:r>
                <a:endParaRPr lang="hu-HU" sz="2400" dirty="0"/>
              </a:p>
            </p:txBody>
          </p:sp>
        </mc:Choice>
        <mc:Fallback xmlns="">
          <p:sp>
            <p:nvSpPr>
              <p:cNvPr id="8" name="Téglalap 7"/>
              <p:cNvSpPr>
                <a:spLocks noRot="1" noChangeAspect="1" noMove="1" noResize="1" noEditPoints="1" noAdjustHandles="1" noChangeArrowheads="1" noChangeShapeType="1" noTextEdit="1"/>
              </p:cNvSpPr>
              <p:nvPr/>
            </p:nvSpPr>
            <p:spPr>
              <a:xfrm>
                <a:off x="6781800" y="1127760"/>
                <a:ext cx="4983480" cy="1938992"/>
              </a:xfrm>
              <a:prstGeom prst="rect">
                <a:avLst/>
              </a:prstGeom>
              <a:blipFill>
                <a:blip r:embed="rId4"/>
                <a:stretch>
                  <a:fillRect l="-122" r="-2938" b="-5660"/>
                </a:stretch>
              </a:blipFill>
            </p:spPr>
            <p:txBody>
              <a:bodyPr/>
              <a:lstStyle/>
              <a:p>
                <a:r>
                  <a:rPr lang="hu-HU">
                    <a:noFill/>
                  </a:rPr>
                  <a:t> </a:t>
                </a:r>
              </a:p>
            </p:txBody>
          </p:sp>
        </mc:Fallback>
      </mc:AlternateContent>
      <mc:AlternateContent xmlns:mc="http://schemas.openxmlformats.org/markup-compatibility/2006" xmlns:a14="http://schemas.microsoft.com/office/drawing/2010/main">
        <mc:Choice Requires="a14">
          <p:sp>
            <p:nvSpPr>
              <p:cNvPr id="9" name="Téglalap 8"/>
              <p:cNvSpPr/>
              <p:nvPr/>
            </p:nvSpPr>
            <p:spPr>
              <a:xfrm>
                <a:off x="6587356" y="3214240"/>
                <a:ext cx="537236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hu-HU" sz="2400" i="1">
                              <a:latin typeface="Cambria Math" panose="02040503050406030204" pitchFamily="18" charset="0"/>
                            </a:rPr>
                          </m:ctrlPr>
                        </m:sSubPr>
                        <m:e>
                          <m:r>
                            <a:rPr lang="hu-HU" sz="2400" i="1">
                              <a:latin typeface="Cambria Math" panose="02040503050406030204" pitchFamily="18" charset="0"/>
                            </a:rPr>
                            <m:t>𝐿</m:t>
                          </m:r>
                        </m:e>
                        <m:sub>
                          <m:r>
                            <a:rPr lang="hu-HU" sz="2400" i="1">
                              <a:latin typeface="Cambria Math" panose="02040503050406030204" pitchFamily="18" charset="0"/>
                            </a:rPr>
                            <m:t>𝑂𝐷</m:t>
                          </m:r>
                        </m:sub>
                      </m:sSub>
                      <m:r>
                        <a:rPr lang="hu-HU" sz="2400" i="0">
                          <a:latin typeface="Cambria Math" panose="02040503050406030204" pitchFamily="18" charset="0"/>
                        </a:rPr>
                        <m:t>=</m:t>
                      </m:r>
                      <m:r>
                        <a:rPr lang="hu-HU" sz="2400" i="1">
                          <a:latin typeface="Cambria Math" panose="02040503050406030204" pitchFamily="18" charset="0"/>
                        </a:rPr>
                        <m:t>𝜋</m:t>
                      </m:r>
                      <m:r>
                        <a:rPr lang="hu-HU" sz="2400" i="0">
                          <a:latin typeface="Cambria Math" panose="02040503050406030204" pitchFamily="18" charset="0"/>
                        </a:rPr>
                        <m:t>∙</m:t>
                      </m:r>
                      <m:r>
                        <m:rPr>
                          <m:sty m:val="p"/>
                        </m:rPr>
                        <a:rPr lang="hu-HU" sz="2400" i="0">
                          <a:latin typeface="Cambria Math" panose="02040503050406030204" pitchFamily="18" charset="0"/>
                        </a:rPr>
                        <m:t>Δ</m:t>
                      </m:r>
                      <m:r>
                        <a:rPr lang="hu-HU" sz="2400" i="1">
                          <a:latin typeface="Cambria Math" panose="02040503050406030204" pitchFamily="18" charset="0"/>
                        </a:rPr>
                        <m:t>𝑡</m:t>
                      </m:r>
                      <m:r>
                        <a:rPr lang="hu-HU" sz="2400" i="0">
                          <a:latin typeface="Cambria Math" panose="02040503050406030204" pitchFamily="18" charset="0"/>
                        </a:rPr>
                        <m:t>∙</m:t>
                      </m:r>
                      <m:sSub>
                        <m:sSubPr>
                          <m:ctrlPr>
                            <a:rPr lang="hu-HU" sz="2400" i="1">
                              <a:latin typeface="Cambria Math" panose="02040503050406030204" pitchFamily="18" charset="0"/>
                            </a:rPr>
                          </m:ctrlPr>
                        </m:sSubPr>
                        <m:e>
                          <m:r>
                            <a:rPr lang="hu-HU" sz="2400" i="1">
                              <a:latin typeface="Cambria Math" panose="02040503050406030204" pitchFamily="18" charset="0"/>
                            </a:rPr>
                            <m:t>𝐷</m:t>
                          </m:r>
                        </m:e>
                        <m:sub>
                          <m:r>
                            <a:rPr lang="hu-HU" sz="2400" i="1">
                              <a:latin typeface="Cambria Math" panose="02040503050406030204" pitchFamily="18" charset="0"/>
                            </a:rPr>
                            <m:t>𝑂𝐼</m:t>
                          </m:r>
                        </m:sub>
                      </m:sSub>
                      <m:r>
                        <a:rPr lang="hu-HU" sz="2400" i="0">
                          <a:latin typeface="Cambria Math" panose="02040503050406030204" pitchFamily="18" charset="0"/>
                        </a:rPr>
                        <m:t>∙</m:t>
                      </m:r>
                      <m:r>
                        <a:rPr lang="hu-HU" sz="2400" i="1">
                          <a:latin typeface="Cambria Math" panose="02040503050406030204" pitchFamily="18" charset="0"/>
                        </a:rPr>
                        <m:t>𝐹𝑇𝐹</m:t>
                      </m:r>
                      <m:r>
                        <a:rPr lang="hu-HU" sz="2400" i="0">
                          <a:latin typeface="Cambria Math" panose="02040503050406030204" pitchFamily="18" charset="0"/>
                        </a:rPr>
                        <m:t>=1713.74∙</m:t>
                      </m:r>
                      <m:r>
                        <m:rPr>
                          <m:sty m:val="p"/>
                        </m:rPr>
                        <a:rPr lang="hu-HU" sz="2400" i="0">
                          <a:latin typeface="Cambria Math" panose="02040503050406030204" pitchFamily="18" charset="0"/>
                        </a:rPr>
                        <m:t>Δ</m:t>
                      </m:r>
                      <m:r>
                        <a:rPr lang="hu-HU" sz="2400" i="1">
                          <a:latin typeface="Cambria Math" panose="02040503050406030204" pitchFamily="18" charset="0"/>
                        </a:rPr>
                        <m:t>𝑡</m:t>
                      </m:r>
                    </m:oMath>
                  </m:oMathPara>
                </a14:m>
                <a:endParaRPr lang="hu-HU" sz="2400" dirty="0"/>
              </a:p>
            </p:txBody>
          </p:sp>
        </mc:Choice>
        <mc:Fallback xmlns="">
          <p:sp>
            <p:nvSpPr>
              <p:cNvPr id="9" name="Téglalap 8"/>
              <p:cNvSpPr>
                <a:spLocks noRot="1" noChangeAspect="1" noMove="1" noResize="1" noEditPoints="1" noAdjustHandles="1" noChangeArrowheads="1" noChangeShapeType="1" noTextEdit="1"/>
              </p:cNvSpPr>
              <p:nvPr/>
            </p:nvSpPr>
            <p:spPr>
              <a:xfrm>
                <a:off x="6587356" y="3214240"/>
                <a:ext cx="5372368" cy="461665"/>
              </a:xfrm>
              <a:prstGeom prst="rect">
                <a:avLst/>
              </a:prstGeom>
              <a:blipFill>
                <a:blip r:embed="rId5"/>
                <a:stretch>
                  <a:fillRect b="-1316"/>
                </a:stretch>
              </a:blipFill>
            </p:spPr>
            <p:txBody>
              <a:bodyPr/>
              <a:lstStyle/>
              <a:p>
                <a:r>
                  <a:rPr lang="hu-HU">
                    <a:noFill/>
                  </a:rPr>
                  <a:t> </a:t>
                </a:r>
              </a:p>
            </p:txBody>
          </p:sp>
        </mc:Fallback>
      </mc:AlternateContent>
      <p:pic>
        <p:nvPicPr>
          <p:cNvPr id="11" name="Kép 10"/>
          <p:cNvPicPr/>
          <p:nvPr/>
        </p:nvPicPr>
        <p:blipFill>
          <a:blip r:embed="rId6"/>
          <a:stretch>
            <a:fillRect/>
          </a:stretch>
        </p:blipFill>
        <p:spPr>
          <a:xfrm>
            <a:off x="4385782" y="3164924"/>
            <a:ext cx="2201574" cy="1574716"/>
          </a:xfrm>
          <a:prstGeom prst="rect">
            <a:avLst/>
          </a:prstGeom>
        </p:spPr>
      </p:pic>
      <p:pic>
        <p:nvPicPr>
          <p:cNvPr id="12" name="Kép 11"/>
          <p:cNvPicPr>
            <a:picLocks noChangeAspect="1"/>
          </p:cNvPicPr>
          <p:nvPr/>
        </p:nvPicPr>
        <p:blipFill>
          <a:blip r:embed="rId7"/>
          <a:stretch>
            <a:fillRect/>
          </a:stretch>
        </p:blipFill>
        <p:spPr>
          <a:xfrm>
            <a:off x="6587356" y="4739640"/>
            <a:ext cx="5219700" cy="1933575"/>
          </a:xfrm>
          <a:prstGeom prst="rect">
            <a:avLst/>
          </a:prstGeom>
        </p:spPr>
      </p:pic>
    </p:spTree>
    <p:extLst>
      <p:ext uri="{BB962C8B-B14F-4D97-AF65-F5344CB8AC3E}">
        <p14:creationId xmlns:p14="http://schemas.microsoft.com/office/powerpoint/2010/main" val="11865951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p:nvPr/>
        </p:nvPicPr>
        <p:blipFill>
          <a:blip r:embed="rId2"/>
          <a:stretch>
            <a:fillRect/>
          </a:stretch>
        </p:blipFill>
        <p:spPr>
          <a:xfrm>
            <a:off x="2458720" y="901838"/>
            <a:ext cx="7315200" cy="5758041"/>
          </a:xfrm>
          <a:prstGeom prst="rect">
            <a:avLst/>
          </a:prstGeom>
        </p:spPr>
      </p:pic>
      <p:sp>
        <p:nvSpPr>
          <p:cNvPr id="2" name="Téglalap 1"/>
          <p:cNvSpPr/>
          <p:nvPr/>
        </p:nvSpPr>
        <p:spPr>
          <a:xfrm>
            <a:off x="731993" y="287774"/>
            <a:ext cx="10918310" cy="461665"/>
          </a:xfrm>
          <a:prstGeom prst="rect">
            <a:avLst/>
          </a:prstGeom>
        </p:spPr>
        <p:txBody>
          <a:bodyPr wrap="none">
            <a:spAutoFit/>
          </a:bodyPr>
          <a:lstStyle/>
          <a:p>
            <a:r>
              <a:rPr lang="hu-HU" sz="2400" b="1" dirty="0" err="1"/>
              <a:t>Experiment</a:t>
            </a:r>
            <a:r>
              <a:rPr lang="hu-HU" sz="2400" b="1" dirty="0"/>
              <a:t> </a:t>
            </a:r>
            <a:r>
              <a:rPr lang="hu-HU" sz="2400" b="1" dirty="0" smtClean="0"/>
              <a:t>: </a:t>
            </a:r>
            <a:r>
              <a:rPr lang="hu-HU" sz="2400" b="1" dirty="0" err="1"/>
              <a:t>p</a:t>
            </a:r>
            <a:r>
              <a:rPr lang="hu-HU" sz="2400" b="1" dirty="0" err="1" smtClean="0"/>
              <a:t>ractical</a:t>
            </a:r>
            <a:r>
              <a:rPr lang="hu-HU" sz="2400" b="1" dirty="0" smtClean="0"/>
              <a:t> FIR filter design in LABVIEW </a:t>
            </a:r>
            <a:r>
              <a:rPr lang="hu-HU" sz="2400" b="1" dirty="0" err="1" smtClean="0"/>
              <a:t>for</a:t>
            </a:r>
            <a:r>
              <a:rPr lang="hu-HU" sz="2400" b="1" dirty="0" smtClean="0"/>
              <a:t> </a:t>
            </a:r>
            <a:r>
              <a:rPr lang="hu-HU" sz="2400" b="1" dirty="0" err="1" smtClean="0"/>
              <a:t>engineering</a:t>
            </a:r>
            <a:r>
              <a:rPr lang="hu-HU" sz="2400" b="1" dirty="0" smtClean="0"/>
              <a:t> </a:t>
            </a:r>
            <a:r>
              <a:rPr lang="hu-HU" sz="2400" b="1" dirty="0" err="1" smtClean="0"/>
              <a:t>problem</a:t>
            </a:r>
            <a:r>
              <a:rPr lang="hu-HU" sz="2400" b="1" dirty="0" smtClean="0"/>
              <a:t> </a:t>
            </a:r>
            <a:r>
              <a:rPr lang="hu-HU" sz="2400" b="1" dirty="0" err="1" smtClean="0"/>
              <a:t>solution</a:t>
            </a:r>
            <a:r>
              <a:rPr lang="hu-HU" sz="2400" b="1" dirty="0" smtClean="0"/>
              <a:t> </a:t>
            </a:r>
            <a:endParaRPr lang="hu-HU" sz="2400" dirty="0"/>
          </a:p>
        </p:txBody>
      </p:sp>
    </p:spTree>
    <p:extLst>
      <p:ext uri="{BB962C8B-B14F-4D97-AF65-F5344CB8AC3E}">
        <p14:creationId xmlns:p14="http://schemas.microsoft.com/office/powerpoint/2010/main" val="19921077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228600" y="1169670"/>
            <a:ext cx="5943600" cy="4914900"/>
          </a:xfrm>
          <a:prstGeom prst="rect">
            <a:avLst/>
          </a:prstGeom>
        </p:spPr>
      </p:pic>
      <p:pic>
        <p:nvPicPr>
          <p:cNvPr id="5" name="Kép 4" descr="Figure Filter Visualization Tool - Magnitude Response (dB) contains an axes object and other objects of type uitoolbar, uimenu. The axes object with title Magnitude Response (dB) contains 2 objects of type line."/>
          <p:cNvPicPr/>
          <p:nvPr/>
        </p:nvPicPr>
        <p:blipFill>
          <a:blip r:embed="rId3">
            <a:extLst>
              <a:ext uri="{28A0092B-C50C-407E-A947-70E740481C1C}">
                <a14:useLocalDpi xmlns:a14="http://schemas.microsoft.com/office/drawing/2010/main" val="0"/>
              </a:ext>
            </a:extLst>
          </a:blip>
          <a:srcRect/>
          <a:stretch>
            <a:fillRect/>
          </a:stretch>
        </p:blipFill>
        <p:spPr bwMode="auto">
          <a:xfrm>
            <a:off x="6416040" y="1588770"/>
            <a:ext cx="5379720" cy="4495800"/>
          </a:xfrm>
          <a:prstGeom prst="rect">
            <a:avLst/>
          </a:prstGeom>
          <a:noFill/>
          <a:ln>
            <a:noFill/>
          </a:ln>
        </p:spPr>
      </p:pic>
      <p:sp>
        <p:nvSpPr>
          <p:cNvPr id="3" name="Téglalap 2"/>
          <p:cNvSpPr/>
          <p:nvPr/>
        </p:nvSpPr>
        <p:spPr>
          <a:xfrm>
            <a:off x="1066800" y="270510"/>
            <a:ext cx="11673840" cy="461665"/>
          </a:xfrm>
          <a:prstGeom prst="rect">
            <a:avLst/>
          </a:prstGeom>
        </p:spPr>
        <p:txBody>
          <a:bodyPr wrap="square">
            <a:spAutoFit/>
          </a:bodyPr>
          <a:lstStyle/>
          <a:p>
            <a:r>
              <a:rPr lang="hu-HU" sz="2400" b="1" dirty="0" err="1"/>
              <a:t>Experiment</a:t>
            </a:r>
            <a:r>
              <a:rPr lang="hu-HU" sz="2400" b="1" dirty="0"/>
              <a:t> </a:t>
            </a:r>
            <a:r>
              <a:rPr lang="hu-HU" sz="2400" b="1" dirty="0" smtClean="0"/>
              <a:t>: </a:t>
            </a:r>
            <a:r>
              <a:rPr lang="hu-HU" sz="2400" b="1" dirty="0" err="1"/>
              <a:t>practical</a:t>
            </a:r>
            <a:r>
              <a:rPr lang="hu-HU" sz="2400" b="1" dirty="0"/>
              <a:t> FIR filter design in LABVIEW </a:t>
            </a:r>
            <a:r>
              <a:rPr lang="hu-HU" sz="2400" b="1" dirty="0" err="1"/>
              <a:t>for</a:t>
            </a:r>
            <a:r>
              <a:rPr lang="hu-HU" sz="2400" b="1" dirty="0"/>
              <a:t> </a:t>
            </a:r>
            <a:r>
              <a:rPr lang="hu-HU" sz="2400" b="1" dirty="0" err="1"/>
              <a:t>engineering</a:t>
            </a:r>
            <a:r>
              <a:rPr lang="hu-HU" sz="2400" b="1" dirty="0"/>
              <a:t> </a:t>
            </a:r>
            <a:r>
              <a:rPr lang="hu-HU" sz="2400" b="1" dirty="0" err="1"/>
              <a:t>problem</a:t>
            </a:r>
            <a:r>
              <a:rPr lang="hu-HU" sz="2400" b="1" dirty="0"/>
              <a:t> </a:t>
            </a:r>
            <a:r>
              <a:rPr lang="hu-HU" sz="2400" b="1" dirty="0" err="1"/>
              <a:t>solution</a:t>
            </a:r>
            <a:r>
              <a:rPr lang="hu-HU" sz="2400" b="1" dirty="0"/>
              <a:t> </a:t>
            </a:r>
            <a:endParaRPr lang="hu-HU" sz="2400" dirty="0"/>
          </a:p>
        </p:txBody>
      </p:sp>
    </p:spTree>
    <p:extLst>
      <p:ext uri="{BB962C8B-B14F-4D97-AF65-F5344CB8AC3E}">
        <p14:creationId xmlns:p14="http://schemas.microsoft.com/office/powerpoint/2010/main" val="422337954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2355533" y="1643062"/>
            <a:ext cx="7840028" cy="3399054"/>
          </a:xfrm>
          <a:prstGeom prst="rect">
            <a:avLst/>
          </a:prstGeom>
        </p:spPr>
      </p:pic>
      <p:sp>
        <p:nvSpPr>
          <p:cNvPr id="4" name="Téglalap 3"/>
          <p:cNvSpPr/>
          <p:nvPr/>
        </p:nvSpPr>
        <p:spPr>
          <a:xfrm>
            <a:off x="960120" y="408355"/>
            <a:ext cx="11094720" cy="461665"/>
          </a:xfrm>
          <a:prstGeom prst="rect">
            <a:avLst/>
          </a:prstGeom>
        </p:spPr>
        <p:txBody>
          <a:bodyPr wrap="square">
            <a:spAutoFit/>
          </a:bodyPr>
          <a:lstStyle/>
          <a:p>
            <a:r>
              <a:rPr lang="hu-HU" sz="2400" b="1" dirty="0" err="1" smtClean="0"/>
              <a:t>Experiment</a:t>
            </a:r>
            <a:r>
              <a:rPr lang="hu-HU" sz="2400" b="1" dirty="0" smtClean="0"/>
              <a:t>: </a:t>
            </a:r>
            <a:r>
              <a:rPr lang="hu-HU" sz="2400" b="1" dirty="0" err="1"/>
              <a:t>practical</a:t>
            </a:r>
            <a:r>
              <a:rPr lang="hu-HU" sz="2400" b="1" dirty="0"/>
              <a:t> FIR filter design in LABVIEW </a:t>
            </a:r>
            <a:r>
              <a:rPr lang="hu-HU" sz="2400" b="1" dirty="0" err="1"/>
              <a:t>for</a:t>
            </a:r>
            <a:r>
              <a:rPr lang="hu-HU" sz="2400" b="1" dirty="0"/>
              <a:t> </a:t>
            </a:r>
            <a:r>
              <a:rPr lang="hu-HU" sz="2400" b="1" dirty="0" err="1"/>
              <a:t>engineering</a:t>
            </a:r>
            <a:r>
              <a:rPr lang="hu-HU" sz="2400" b="1" dirty="0"/>
              <a:t> </a:t>
            </a:r>
            <a:r>
              <a:rPr lang="hu-HU" sz="2400" b="1" dirty="0" err="1"/>
              <a:t>problem</a:t>
            </a:r>
            <a:r>
              <a:rPr lang="hu-HU" sz="2400" b="1" dirty="0"/>
              <a:t> </a:t>
            </a:r>
            <a:r>
              <a:rPr lang="hu-HU" sz="2400" b="1" dirty="0" err="1"/>
              <a:t>solution</a:t>
            </a:r>
            <a:r>
              <a:rPr lang="hu-HU" sz="2400" b="1" dirty="0"/>
              <a:t> </a:t>
            </a:r>
            <a:endParaRPr lang="hu-HU" sz="2400" dirty="0"/>
          </a:p>
        </p:txBody>
      </p:sp>
    </p:spTree>
    <p:extLst>
      <p:ext uri="{BB962C8B-B14F-4D97-AF65-F5344CB8AC3E}">
        <p14:creationId xmlns:p14="http://schemas.microsoft.com/office/powerpoint/2010/main" val="304080493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0136EBBF-193C-4FA5-BA70-59101684B50B}" type="slidenum">
              <a:rPr lang="hu-HU" altLang="hu-HU" sz="1400">
                <a:solidFill>
                  <a:srgbClr val="FFFFFF"/>
                </a:solidFill>
              </a:rPr>
              <a:pPr>
                <a:spcBef>
                  <a:spcPct val="0"/>
                </a:spcBef>
                <a:buClrTx/>
                <a:buSzTx/>
                <a:buFontTx/>
                <a:buNone/>
              </a:pPr>
              <a:t>109</a:t>
            </a:fld>
            <a:endParaRPr lang="hu-HU" altLang="hu-HU" sz="1400">
              <a:solidFill>
                <a:srgbClr val="FFFFFF"/>
              </a:solidFill>
            </a:endParaRPr>
          </a:p>
        </p:txBody>
      </p:sp>
      <p:sp>
        <p:nvSpPr>
          <p:cNvPr id="27651" name="Téglalap 3"/>
          <p:cNvSpPr>
            <a:spLocks noChangeArrowheads="1"/>
          </p:cNvSpPr>
          <p:nvPr/>
        </p:nvSpPr>
        <p:spPr bwMode="auto">
          <a:xfrm>
            <a:off x="1303932" y="628059"/>
            <a:ext cx="958698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hu-HU" altLang="hu-HU" b="1" dirty="0"/>
              <a:t>Data </a:t>
            </a:r>
            <a:r>
              <a:rPr lang="hu-HU" altLang="hu-HU" b="1" dirty="0" err="1"/>
              <a:t>acquisition</a:t>
            </a:r>
            <a:r>
              <a:rPr lang="hu-HU" altLang="hu-HU" b="1" dirty="0"/>
              <a:t> (DAQ)</a:t>
            </a:r>
          </a:p>
          <a:p>
            <a:pPr eaLnBrk="1" hangingPunct="1">
              <a:spcBef>
                <a:spcPct val="0"/>
              </a:spcBef>
              <a:buClrTx/>
              <a:buSzTx/>
              <a:buFontTx/>
              <a:buNone/>
            </a:pPr>
            <a:endParaRPr lang="hu-HU" altLang="hu-HU" b="1" dirty="0"/>
          </a:p>
          <a:p>
            <a:pPr eaLnBrk="1" hangingPunct="1">
              <a:spcBef>
                <a:spcPct val="0"/>
              </a:spcBef>
              <a:buClrTx/>
              <a:buSzTx/>
              <a:buFontTx/>
              <a:buNone/>
            </a:pPr>
            <a:endParaRPr lang="hu-HU" altLang="hu-HU" b="1" dirty="0"/>
          </a:p>
          <a:p>
            <a:pPr algn="just" eaLnBrk="1" hangingPunct="1">
              <a:spcBef>
                <a:spcPct val="0"/>
              </a:spcBef>
              <a:buClrTx/>
              <a:buSzTx/>
              <a:buFontTx/>
              <a:buNone/>
            </a:pPr>
            <a:r>
              <a:rPr lang="en-US" altLang="hu-HU" b="1" dirty="0"/>
              <a:t>Data acquisition</a:t>
            </a:r>
            <a:r>
              <a:rPr lang="en-US" altLang="hu-HU" dirty="0"/>
              <a:t> is the process of sampling signals that measure real world physical conditions and converting the resulting samples into digital numeric values that can be manipulated by a computer. Data acquisition systems, abbreviated by the acronyms </a:t>
            </a:r>
            <a:r>
              <a:rPr lang="en-US" altLang="hu-HU" i="1" dirty="0"/>
              <a:t>DAS</a:t>
            </a:r>
            <a:r>
              <a:rPr lang="en-US" altLang="hu-HU" dirty="0"/>
              <a:t> or </a:t>
            </a:r>
            <a:r>
              <a:rPr lang="en-US" altLang="hu-HU" i="1" dirty="0"/>
              <a:t>DAQ</a:t>
            </a:r>
            <a:r>
              <a:rPr lang="en-US" altLang="hu-HU" dirty="0"/>
              <a:t>, typically convert analog waveforms into digital values for processing. </a:t>
            </a:r>
            <a:endParaRPr lang="hu-HU" altLang="hu-HU" dirty="0"/>
          </a:p>
          <a:p>
            <a:pPr algn="just" eaLnBrk="1" hangingPunct="1">
              <a:spcBef>
                <a:spcPct val="0"/>
              </a:spcBef>
              <a:buClrTx/>
              <a:buSzTx/>
              <a:buFontTx/>
              <a:buNone/>
            </a:pPr>
            <a:r>
              <a:rPr lang="en-US" altLang="hu-HU" dirty="0"/>
              <a:t>The components of data acquisition systems include:</a:t>
            </a:r>
          </a:p>
          <a:p>
            <a:pPr algn="just" eaLnBrk="1" hangingPunct="1">
              <a:spcBef>
                <a:spcPct val="0"/>
              </a:spcBef>
              <a:buClrTx/>
              <a:buSzTx/>
              <a:buFontTx/>
              <a:buNone/>
            </a:pPr>
            <a:r>
              <a:rPr lang="en-US" altLang="hu-HU" dirty="0"/>
              <a:t>Sensors, to convert physical parameters to electrical signals.</a:t>
            </a:r>
          </a:p>
          <a:p>
            <a:pPr algn="just" eaLnBrk="1" hangingPunct="1">
              <a:spcBef>
                <a:spcPct val="0"/>
              </a:spcBef>
              <a:buClrTx/>
              <a:buSzTx/>
              <a:buFontTx/>
              <a:buNone/>
            </a:pPr>
            <a:r>
              <a:rPr lang="en-US" altLang="hu-HU" dirty="0"/>
              <a:t>Signal conditioning circuitry, to convert sensor signals into a form that can be converted to digital values.</a:t>
            </a:r>
          </a:p>
          <a:p>
            <a:pPr algn="just" eaLnBrk="1" hangingPunct="1">
              <a:spcBef>
                <a:spcPct val="0"/>
              </a:spcBef>
              <a:buClrTx/>
              <a:buSzTx/>
              <a:buFontTx/>
              <a:buNone/>
            </a:pPr>
            <a:r>
              <a:rPr lang="en-US" altLang="hu-HU" dirty="0"/>
              <a:t>Analog-to-digital converters, to convert conditioned sensor signals to digital values.</a:t>
            </a:r>
          </a:p>
        </p:txBody>
      </p:sp>
    </p:spTree>
    <p:extLst>
      <p:ext uri="{BB962C8B-B14F-4D97-AF65-F5344CB8AC3E}">
        <p14:creationId xmlns:p14="http://schemas.microsoft.com/office/powerpoint/2010/main" val="15218131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3741" y="462601"/>
            <a:ext cx="7874283" cy="615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8193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B0B43D00-0366-4D0B-8833-1A8EEE7F678F}" type="slidenum">
              <a:rPr lang="hu-HU" altLang="hu-HU" sz="1400">
                <a:solidFill>
                  <a:srgbClr val="FFFFFF"/>
                </a:solidFill>
              </a:rPr>
              <a:pPr>
                <a:spcBef>
                  <a:spcPct val="0"/>
                </a:spcBef>
                <a:buClrTx/>
                <a:buSzTx/>
                <a:buFontTx/>
                <a:buNone/>
              </a:pPr>
              <a:t>110</a:t>
            </a:fld>
            <a:endParaRPr lang="hu-HU" altLang="hu-HU" sz="1400">
              <a:solidFill>
                <a:srgbClr val="FFFFFF"/>
              </a:solidFill>
            </a:endParaRP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785814"/>
            <a:ext cx="8532812"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278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9512779B-718E-4569-939E-F9DF0DDCBBA9}" type="slidenum">
              <a:rPr lang="hu-HU" altLang="hu-HU" sz="1400">
                <a:solidFill>
                  <a:srgbClr val="FFFFFF"/>
                </a:solidFill>
              </a:rPr>
              <a:pPr>
                <a:spcBef>
                  <a:spcPct val="0"/>
                </a:spcBef>
                <a:buClrTx/>
                <a:buSzTx/>
                <a:buFontTx/>
                <a:buNone/>
              </a:pPr>
              <a:t>111</a:t>
            </a:fld>
            <a:endParaRPr lang="hu-HU" altLang="hu-HU" sz="1400">
              <a:solidFill>
                <a:srgbClr val="FFFFFF"/>
              </a:solidFill>
            </a:endParaRPr>
          </a:p>
        </p:txBody>
      </p:sp>
      <p:sp>
        <p:nvSpPr>
          <p:cNvPr id="29699" name="Téglalap 2"/>
          <p:cNvSpPr>
            <a:spLocks noChangeArrowheads="1"/>
          </p:cNvSpPr>
          <p:nvPr/>
        </p:nvSpPr>
        <p:spPr bwMode="auto">
          <a:xfrm>
            <a:off x="1952625" y="474664"/>
            <a:ext cx="8286750" cy="812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en-US" altLang="hu-HU" sz="1800"/>
              <a:t>Data acquisition begins with the </a:t>
            </a:r>
            <a:r>
              <a:rPr lang="en-US" altLang="hu-HU" sz="1800">
                <a:hlinkClick r:id="rId2" tooltip="Physical phenomenon"/>
              </a:rPr>
              <a:t>physical phenomenon</a:t>
            </a:r>
            <a:r>
              <a:rPr lang="en-US" altLang="hu-HU" sz="1800"/>
              <a:t> or </a:t>
            </a:r>
            <a:r>
              <a:rPr lang="en-US" altLang="hu-HU" sz="1800">
                <a:hlinkClick r:id="rId3" tooltip="Physical property"/>
              </a:rPr>
              <a:t>physical property</a:t>
            </a:r>
            <a:r>
              <a:rPr lang="en-US" altLang="hu-HU" sz="1800"/>
              <a:t> to be measured. Examples of this include temperature, light intensity, gas pressure, fluid flow, and force. Regardless of the type of physical property to be measured, the physical state that is to be measured must first be transformed into a unified form that can be sampled by a data acquisition system. </a:t>
            </a:r>
            <a:endParaRPr lang="hu-HU" altLang="hu-HU" sz="1800"/>
          </a:p>
          <a:p>
            <a:pPr algn="just" eaLnBrk="1" hangingPunct="1">
              <a:spcBef>
                <a:spcPct val="0"/>
              </a:spcBef>
              <a:buClrTx/>
              <a:buSzTx/>
              <a:buFontTx/>
              <a:buNone/>
            </a:pPr>
            <a:endParaRPr lang="hu-HU" altLang="hu-HU" sz="1800"/>
          </a:p>
          <a:p>
            <a:pPr algn="just" eaLnBrk="1" hangingPunct="1">
              <a:spcBef>
                <a:spcPct val="0"/>
              </a:spcBef>
              <a:buClrTx/>
              <a:buSzTx/>
              <a:buFontTx/>
              <a:buNone/>
            </a:pPr>
            <a:r>
              <a:rPr lang="en-US" altLang="hu-HU" sz="1800"/>
              <a:t>The task of performing such transformations falls on devices called </a:t>
            </a:r>
            <a:r>
              <a:rPr lang="en-US" altLang="hu-HU" sz="1800" i="1"/>
              <a:t>sensors</a:t>
            </a:r>
            <a:r>
              <a:rPr lang="en-US" altLang="hu-HU" sz="1800"/>
              <a:t>. A data acquisition system is a collection of software and hardware that allows one to measure or control physical characteristics of something in the real world. A complete data acquisition system consists of DAQ hardware, sensors and actuators, signal conditioning hardware, and a computer running DAQ software.</a:t>
            </a:r>
            <a:endParaRPr lang="hu-HU" altLang="hu-HU" sz="1800"/>
          </a:p>
          <a:p>
            <a:pPr algn="just" eaLnBrk="1" hangingPunct="1">
              <a:spcBef>
                <a:spcPct val="0"/>
              </a:spcBef>
              <a:buClrTx/>
              <a:buSzTx/>
              <a:buFontTx/>
              <a:buNone/>
            </a:pPr>
            <a:endParaRPr lang="hu-HU" altLang="hu-HU" sz="1800"/>
          </a:p>
          <a:p>
            <a:pPr algn="just" eaLnBrk="1" hangingPunct="1">
              <a:spcBef>
                <a:spcPct val="0"/>
              </a:spcBef>
              <a:buClrTx/>
              <a:buSzTx/>
              <a:buFontTx/>
              <a:buNone/>
            </a:pPr>
            <a:r>
              <a:rPr lang="en-US" altLang="hu-HU" sz="1800"/>
              <a:t>A </a:t>
            </a:r>
            <a:r>
              <a:rPr lang="en-US" altLang="hu-HU" sz="1800">
                <a:hlinkClick r:id="rId4" tooltip="Sensor"/>
              </a:rPr>
              <a:t>sensor</a:t>
            </a:r>
            <a:r>
              <a:rPr lang="en-US" altLang="hu-HU" sz="1800"/>
              <a:t>, which is a type of </a:t>
            </a:r>
            <a:r>
              <a:rPr lang="en-US" altLang="hu-HU" sz="1800" i="1">
                <a:hlinkClick r:id="rId5" tooltip="Transducer"/>
              </a:rPr>
              <a:t>transducer</a:t>
            </a:r>
            <a:r>
              <a:rPr lang="en-US" altLang="hu-HU" sz="1800"/>
              <a:t>, is a device that converts a physical property into a corresponding electrical signal (e.g., </a:t>
            </a:r>
            <a:r>
              <a:rPr lang="en-US" altLang="hu-HU" sz="1800">
                <a:hlinkClick r:id="rId6" tooltip="Strain gauge"/>
              </a:rPr>
              <a:t>strain gauge</a:t>
            </a:r>
            <a:r>
              <a:rPr lang="en-US" altLang="hu-HU" sz="1800"/>
              <a:t>, thermistor). An acquisition system to measure different properties depends on the sensors that are suited to detect those properties. Signal conditioning may be necessary if the signal from the transducer is not suitable for the DAQ hardware being used. The signal may need to be filtered or amplified in most cases. Various other examples of signal conditioning might be bridge completion, providing current or voltage excitation to the sensor, isolation, linearization.</a:t>
            </a:r>
            <a:endParaRPr lang="hu-HU" altLang="hu-HU" sz="1800"/>
          </a:p>
          <a:p>
            <a:pPr eaLnBrk="1" hangingPunct="1">
              <a:spcBef>
                <a:spcPct val="0"/>
              </a:spcBef>
              <a:buClrTx/>
              <a:buSzTx/>
              <a:buFontTx/>
              <a:buNone/>
            </a:pPr>
            <a:endParaRPr lang="hu-HU" altLang="hu-HU" sz="1800"/>
          </a:p>
          <a:p>
            <a:pPr eaLnBrk="1" hangingPunct="1">
              <a:spcBef>
                <a:spcPct val="0"/>
              </a:spcBef>
              <a:buClrTx/>
              <a:buSzTx/>
              <a:buFontTx/>
              <a:buNone/>
            </a:pPr>
            <a:endParaRPr lang="hu-HU" altLang="hu-HU" sz="1800"/>
          </a:p>
          <a:p>
            <a:pPr eaLnBrk="1" hangingPunct="1">
              <a:spcBef>
                <a:spcPct val="0"/>
              </a:spcBef>
              <a:buClrTx/>
              <a:buSzTx/>
              <a:buFontTx/>
              <a:buNone/>
            </a:pPr>
            <a:endParaRPr lang="hu-HU" altLang="hu-HU" sz="1800"/>
          </a:p>
          <a:p>
            <a:pPr eaLnBrk="1" hangingPunct="1">
              <a:spcBef>
                <a:spcPct val="0"/>
              </a:spcBef>
              <a:buClrTx/>
              <a:buSzTx/>
              <a:buFontTx/>
              <a:buNone/>
            </a:pPr>
            <a:endParaRPr lang="hu-HU" altLang="hu-HU" sz="1800"/>
          </a:p>
          <a:p>
            <a:pPr eaLnBrk="1" hangingPunct="1">
              <a:spcBef>
                <a:spcPct val="0"/>
              </a:spcBef>
              <a:buClrTx/>
              <a:buSzTx/>
              <a:buFontTx/>
              <a:buNone/>
            </a:pPr>
            <a:endParaRPr lang="hu-HU" altLang="hu-HU" sz="1800"/>
          </a:p>
          <a:p>
            <a:pPr eaLnBrk="1" hangingPunct="1">
              <a:spcBef>
                <a:spcPct val="0"/>
              </a:spcBef>
              <a:buClrTx/>
              <a:buSzTx/>
              <a:buFontTx/>
              <a:buNone/>
            </a:pPr>
            <a:endParaRPr lang="hu-HU" altLang="hu-HU" sz="1800"/>
          </a:p>
        </p:txBody>
      </p:sp>
    </p:spTree>
    <p:extLst>
      <p:ext uri="{BB962C8B-B14F-4D97-AF65-F5344CB8AC3E}">
        <p14:creationId xmlns:p14="http://schemas.microsoft.com/office/powerpoint/2010/main" val="1016658123"/>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40CE3C7B-A805-4B6A-90DE-963FEB521006}" type="slidenum">
              <a:rPr lang="hu-HU" altLang="hu-HU" sz="1400">
                <a:solidFill>
                  <a:srgbClr val="FFFFFF"/>
                </a:solidFill>
              </a:rPr>
              <a:pPr>
                <a:spcBef>
                  <a:spcPct val="0"/>
                </a:spcBef>
                <a:buClrTx/>
                <a:buSzTx/>
                <a:buFontTx/>
                <a:buNone/>
              </a:pPr>
              <a:t>112</a:t>
            </a:fld>
            <a:endParaRPr lang="hu-HU" altLang="hu-HU" sz="1400">
              <a:solidFill>
                <a:srgbClr val="FFFFFF"/>
              </a:solidFill>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938" y="642938"/>
            <a:ext cx="8013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264586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060C46A2-C0EB-4887-B936-13C7D47B9E2D}" type="slidenum">
              <a:rPr lang="hu-HU" altLang="hu-HU" sz="1400">
                <a:solidFill>
                  <a:srgbClr val="FFFFFF"/>
                </a:solidFill>
              </a:rPr>
              <a:pPr>
                <a:spcBef>
                  <a:spcPct val="0"/>
                </a:spcBef>
                <a:buClrTx/>
                <a:buSzTx/>
                <a:buFontTx/>
                <a:buNone/>
              </a:pPr>
              <a:t>113</a:t>
            </a:fld>
            <a:endParaRPr lang="hu-HU" altLang="hu-HU" sz="1400">
              <a:solidFill>
                <a:srgbClr val="FFFFFF"/>
              </a:solidFill>
            </a:endParaRPr>
          </a:p>
        </p:txBody>
      </p:sp>
      <p:sp>
        <p:nvSpPr>
          <p:cNvPr id="31747" name="Téglalap 2"/>
          <p:cNvSpPr>
            <a:spLocks noChangeArrowheads="1"/>
          </p:cNvSpPr>
          <p:nvPr/>
        </p:nvSpPr>
        <p:spPr bwMode="auto">
          <a:xfrm>
            <a:off x="2024064" y="612776"/>
            <a:ext cx="8072437"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en-US" altLang="hu-HU" sz="1800"/>
              <a:t>DAQ hardware is what usually interfaces between the signal and a PC.</a:t>
            </a:r>
            <a:r>
              <a:rPr lang="en-US" altLang="hu-HU" sz="1800" baseline="30000">
                <a:hlinkClick r:id="rId2"/>
              </a:rPr>
              <a:t>[6]</a:t>
            </a:r>
            <a:r>
              <a:rPr lang="en-US" altLang="hu-HU" sz="1800"/>
              <a:t> It could be in the form of modules that can be connected to the computer's ports (</a:t>
            </a:r>
            <a:r>
              <a:rPr lang="en-US" altLang="hu-HU" sz="1800">
                <a:hlinkClick r:id="rId3" tooltip="Parallel port"/>
              </a:rPr>
              <a:t>parallel</a:t>
            </a:r>
            <a:r>
              <a:rPr lang="en-US" altLang="hu-HU" sz="1800"/>
              <a:t>, </a:t>
            </a:r>
            <a:r>
              <a:rPr lang="en-US" altLang="hu-HU" sz="1800">
                <a:hlinkClick r:id="rId4" tooltip="Serial port"/>
              </a:rPr>
              <a:t>serial</a:t>
            </a:r>
            <a:r>
              <a:rPr lang="en-US" altLang="hu-HU" sz="1800"/>
              <a:t>, </a:t>
            </a:r>
            <a:r>
              <a:rPr lang="en-US" altLang="hu-HU" sz="1800">
                <a:hlinkClick r:id="rId5" tooltip="USB port"/>
              </a:rPr>
              <a:t>USB</a:t>
            </a:r>
            <a:r>
              <a:rPr lang="en-US" altLang="hu-HU" sz="1800"/>
              <a:t>, etc.) or cards connected to slots (</a:t>
            </a:r>
            <a:r>
              <a:rPr lang="en-US" altLang="hu-HU" sz="1800">
                <a:hlinkClick r:id="rId6" tooltip="S-100 bus"/>
              </a:rPr>
              <a:t>S-100 bus</a:t>
            </a:r>
            <a:r>
              <a:rPr lang="en-US" altLang="hu-HU" sz="1800"/>
              <a:t>, AppleBus, ISA, </a:t>
            </a:r>
            <a:r>
              <a:rPr lang="en-US" altLang="hu-HU" sz="1800">
                <a:hlinkClick r:id="rId7" tooltip="Micro Channel architecture"/>
              </a:rPr>
              <a:t>MCA</a:t>
            </a:r>
            <a:r>
              <a:rPr lang="en-US" altLang="hu-HU" sz="1800"/>
              <a:t>, PCI, PCI-E, etc.) in the </a:t>
            </a:r>
            <a:r>
              <a:rPr lang="en-US" altLang="hu-HU" sz="1800">
                <a:hlinkClick r:id="rId8" tooltip="Motherboard"/>
              </a:rPr>
              <a:t>motherboard</a:t>
            </a:r>
            <a:r>
              <a:rPr lang="en-US" altLang="hu-HU" sz="1800"/>
              <a:t>. Usually the space on the back of a PCI card is too small for all the connections needed, so an external </a:t>
            </a:r>
            <a:r>
              <a:rPr lang="en-US" altLang="hu-HU" sz="1800">
                <a:hlinkClick r:id="rId9" tooltip="Breakout box"/>
              </a:rPr>
              <a:t>breakout box</a:t>
            </a:r>
            <a:r>
              <a:rPr lang="en-US" altLang="hu-HU" sz="1800"/>
              <a:t> is required. The cable between this box and the PC can be expensive due to the many wires, and the required shielding.</a:t>
            </a:r>
          </a:p>
          <a:p>
            <a:pPr algn="just" eaLnBrk="1" hangingPunct="1">
              <a:spcBef>
                <a:spcPct val="0"/>
              </a:spcBef>
              <a:buClrTx/>
              <a:buSzTx/>
              <a:buFontTx/>
              <a:buNone/>
            </a:pPr>
            <a:r>
              <a:rPr lang="en-US" altLang="hu-HU" sz="1800"/>
              <a:t>DAQ cards often contain multiple components (multiplexer, ADC, DAC, TTL-IO, high speed timers, RAM). These are accessible via a </a:t>
            </a:r>
            <a:r>
              <a:rPr lang="en-US" altLang="hu-HU" sz="1800">
                <a:hlinkClick r:id="rId10" tooltip="Bus (computing)"/>
              </a:rPr>
              <a:t>bus</a:t>
            </a:r>
            <a:r>
              <a:rPr lang="en-US" altLang="hu-HU" sz="1800"/>
              <a:t> by a </a:t>
            </a:r>
            <a:r>
              <a:rPr lang="en-US" altLang="hu-HU" sz="1800">
                <a:hlinkClick r:id="rId11" tooltip="Microcontroller"/>
              </a:rPr>
              <a:t>microcontroller</a:t>
            </a:r>
            <a:r>
              <a:rPr lang="en-US" altLang="hu-HU" sz="1800"/>
              <a:t>, which can run small programs. </a:t>
            </a:r>
          </a:p>
        </p:txBody>
      </p:sp>
      <p:sp>
        <p:nvSpPr>
          <p:cNvPr id="31748" name="Téglalap 3"/>
          <p:cNvSpPr>
            <a:spLocks noChangeArrowheads="1"/>
          </p:cNvSpPr>
          <p:nvPr/>
        </p:nvSpPr>
        <p:spPr bwMode="auto">
          <a:xfrm>
            <a:off x="2024064" y="3995739"/>
            <a:ext cx="80724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hu-HU" sz="1800" b="1"/>
              <a:t>DAQ software</a:t>
            </a:r>
          </a:p>
          <a:p>
            <a:pPr algn="just" eaLnBrk="1" hangingPunct="1">
              <a:spcBef>
                <a:spcPct val="0"/>
              </a:spcBef>
              <a:buClrTx/>
              <a:buSzTx/>
              <a:buFontTx/>
              <a:buNone/>
            </a:pPr>
            <a:r>
              <a:rPr lang="en-US" altLang="hu-HU" sz="1800"/>
              <a:t>Specialized DAQ software may be delivered with the DAQ hardware. Software tools used for building large-scale data acquisition systems include </a:t>
            </a:r>
            <a:r>
              <a:rPr lang="en-US" altLang="hu-HU" sz="1800">
                <a:hlinkClick r:id="rId12" tooltip="EPICS"/>
              </a:rPr>
              <a:t>EPICS</a:t>
            </a:r>
            <a:r>
              <a:rPr lang="en-US" altLang="hu-HU" sz="1800"/>
              <a:t>. Other programming environments that are used to build DAQ applications include </a:t>
            </a:r>
            <a:r>
              <a:rPr lang="en-US" altLang="hu-HU" sz="1800">
                <a:hlinkClick r:id="rId13" tooltip="Ladder logic"/>
              </a:rPr>
              <a:t>ladder logic</a:t>
            </a:r>
            <a:r>
              <a:rPr lang="en-US" altLang="hu-HU" sz="1800"/>
              <a:t>, </a:t>
            </a:r>
            <a:r>
              <a:rPr lang="en-US" altLang="hu-HU" sz="1800">
                <a:hlinkClick r:id="rId14" tooltip="Visual C++"/>
              </a:rPr>
              <a:t>Visual C++</a:t>
            </a:r>
            <a:r>
              <a:rPr lang="en-US" altLang="hu-HU" sz="1800"/>
              <a:t>, </a:t>
            </a:r>
            <a:r>
              <a:rPr lang="en-US" altLang="hu-HU" sz="1800">
                <a:hlinkClick r:id="rId15" tooltip="Visual Basic"/>
              </a:rPr>
              <a:t>Visual Basic</a:t>
            </a:r>
            <a:r>
              <a:rPr lang="en-US" altLang="hu-HU" sz="1800"/>
              <a:t>, </a:t>
            </a:r>
            <a:r>
              <a:rPr lang="en-US" altLang="hu-HU" sz="1800">
                <a:hlinkClick r:id="rId16" tooltip="LabVIEW"/>
              </a:rPr>
              <a:t>LabVIEW</a:t>
            </a:r>
            <a:r>
              <a:rPr lang="en-US" altLang="hu-HU" sz="1800"/>
              <a:t>, and </a:t>
            </a:r>
            <a:r>
              <a:rPr lang="en-US" altLang="hu-HU" sz="1800">
                <a:hlinkClick r:id="rId17" tooltip="MATLAB"/>
              </a:rPr>
              <a:t>MATLAB</a:t>
            </a:r>
            <a:r>
              <a:rPr lang="en-US" altLang="hu-HU" sz="1800"/>
              <a:t>. </a:t>
            </a:r>
          </a:p>
        </p:txBody>
      </p:sp>
    </p:spTree>
    <p:extLst>
      <p:ext uri="{BB962C8B-B14F-4D97-AF65-F5344CB8AC3E}">
        <p14:creationId xmlns:p14="http://schemas.microsoft.com/office/powerpoint/2010/main" val="381329790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D0E0C342-CAB7-428C-A4A2-BBC8D66354F1}" type="slidenum">
              <a:rPr lang="hu-HU" altLang="hu-HU" sz="1400">
                <a:solidFill>
                  <a:srgbClr val="FFFFFF"/>
                </a:solidFill>
              </a:rPr>
              <a:pPr>
                <a:spcBef>
                  <a:spcPct val="0"/>
                </a:spcBef>
                <a:buClrTx/>
                <a:buSzTx/>
                <a:buFontTx/>
                <a:buNone/>
              </a:pPr>
              <a:t>114</a:t>
            </a:fld>
            <a:endParaRPr lang="hu-HU" altLang="hu-HU" sz="1400">
              <a:solidFill>
                <a:srgbClr val="FFFFFF"/>
              </a:solidFill>
            </a:endParaRP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785814"/>
            <a:ext cx="8304212"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églalap 3"/>
          <p:cNvSpPr>
            <a:spLocks noChangeArrowheads="1"/>
          </p:cNvSpPr>
          <p:nvPr/>
        </p:nvSpPr>
        <p:spPr bwMode="auto">
          <a:xfrm>
            <a:off x="2024063" y="4357688"/>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en-US" altLang="hu-HU" sz="1800"/>
              <a:t>A </a:t>
            </a:r>
            <a:r>
              <a:rPr lang="en-US" altLang="hu-HU" sz="1800" i="1">
                <a:hlinkClick r:id="rId3" tooltip="Sensor"/>
              </a:rPr>
              <a:t>sensor</a:t>
            </a:r>
            <a:r>
              <a:rPr lang="en-US" altLang="hu-HU" sz="1800"/>
              <a:t> is a transducer that receives and responds to a signal or stimulus from a physical system.</a:t>
            </a:r>
            <a:r>
              <a:rPr lang="en-US" altLang="hu-HU" sz="1800" baseline="30000">
                <a:hlinkClick r:id="rId4"/>
              </a:rPr>
              <a:t>[3]</a:t>
            </a:r>
            <a:r>
              <a:rPr lang="en-US" altLang="hu-HU" sz="1800" baseline="30000">
                <a:hlinkClick r:id="rId5"/>
              </a:rPr>
              <a:t>[4]</a:t>
            </a:r>
            <a:r>
              <a:rPr lang="en-US" altLang="hu-HU" sz="1800" baseline="30000">
                <a:hlinkClick r:id="rId6"/>
              </a:rPr>
              <a:t>[2]</a:t>
            </a:r>
            <a:r>
              <a:rPr lang="en-US" altLang="hu-HU" sz="1800"/>
              <a:t> It produces a </a:t>
            </a:r>
            <a:r>
              <a:rPr lang="en-US" altLang="hu-HU" sz="1800">
                <a:hlinkClick r:id="rId7" tooltip="Signal"/>
              </a:rPr>
              <a:t>signal</a:t>
            </a:r>
            <a:r>
              <a:rPr lang="en-US" altLang="hu-HU" sz="1800"/>
              <a:t>, which represents information about the system, which is used by some type of telemetry, information or </a:t>
            </a:r>
            <a:r>
              <a:rPr lang="en-US" altLang="hu-HU" sz="1800">
                <a:hlinkClick r:id="rId8" tooltip="Control system"/>
              </a:rPr>
              <a:t>control system</a:t>
            </a:r>
            <a:r>
              <a:rPr lang="en-US" altLang="hu-HU" sz="1800"/>
              <a:t>.</a:t>
            </a:r>
          </a:p>
        </p:txBody>
      </p:sp>
    </p:spTree>
    <p:extLst>
      <p:ext uri="{BB962C8B-B14F-4D97-AF65-F5344CB8AC3E}">
        <p14:creationId xmlns:p14="http://schemas.microsoft.com/office/powerpoint/2010/main" val="26229578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D9C91D35-27DD-4AD5-9CFC-04928F1026C6}" type="slidenum">
              <a:rPr lang="hu-HU" altLang="hu-HU" sz="1400">
                <a:solidFill>
                  <a:srgbClr val="FFFFFF"/>
                </a:solidFill>
              </a:rPr>
              <a:pPr>
                <a:spcBef>
                  <a:spcPct val="0"/>
                </a:spcBef>
                <a:buClrTx/>
                <a:buSzTx/>
                <a:buFontTx/>
                <a:buNone/>
              </a:pPr>
              <a:t>115</a:t>
            </a:fld>
            <a:endParaRPr lang="hu-HU" altLang="hu-HU" sz="1400">
              <a:solidFill>
                <a:srgbClr val="FFFFFF"/>
              </a:solidFill>
            </a:endParaRPr>
          </a:p>
        </p:txBody>
      </p:sp>
      <p:sp>
        <p:nvSpPr>
          <p:cNvPr id="33795" name="Téglalap 2"/>
          <p:cNvSpPr>
            <a:spLocks noChangeArrowheads="1"/>
          </p:cNvSpPr>
          <p:nvPr/>
        </p:nvSpPr>
        <p:spPr bwMode="auto">
          <a:xfrm>
            <a:off x="1738313" y="500063"/>
            <a:ext cx="8501062"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hu-HU" sz="1800" b="1"/>
              <a:t>Characteristics</a:t>
            </a:r>
            <a:r>
              <a:rPr lang="hu-HU" altLang="hu-HU" sz="1800" b="1"/>
              <a:t> of sensors</a:t>
            </a:r>
          </a:p>
          <a:p>
            <a:pPr eaLnBrk="1" hangingPunct="1">
              <a:spcBef>
                <a:spcPct val="0"/>
              </a:spcBef>
              <a:buClrTx/>
              <a:buSzTx/>
              <a:buFontTx/>
              <a:buNone/>
            </a:pPr>
            <a:endParaRPr lang="en-US" altLang="hu-HU" sz="1800"/>
          </a:p>
          <a:p>
            <a:pPr eaLnBrk="1" hangingPunct="1">
              <a:spcBef>
                <a:spcPct val="0"/>
              </a:spcBef>
              <a:buClrTx/>
              <a:buSzTx/>
              <a:buFontTx/>
              <a:buNone/>
            </a:pPr>
            <a:endParaRPr lang="en-US" altLang="hu-HU" sz="1800"/>
          </a:p>
          <a:p>
            <a:pPr algn="just" eaLnBrk="1" hangingPunct="1">
              <a:spcBef>
                <a:spcPct val="0"/>
              </a:spcBef>
              <a:buClrTx/>
              <a:buSzTx/>
              <a:buFontTx/>
              <a:buNone/>
            </a:pPr>
            <a:r>
              <a:rPr lang="en-US" altLang="hu-HU" sz="1800">
                <a:hlinkClick r:id="rId2" tooltip="Dynamic range"/>
              </a:rPr>
              <a:t>Dynamic range</a:t>
            </a:r>
            <a:r>
              <a:rPr lang="en-US" altLang="hu-HU" sz="1800"/>
              <a:t>: This is the ratio between the largest </a:t>
            </a:r>
            <a:r>
              <a:rPr lang="en-US" altLang="hu-HU" sz="1800">
                <a:hlinkClick r:id="rId3" tooltip="Amplitude"/>
              </a:rPr>
              <a:t>amplitude</a:t>
            </a:r>
            <a:r>
              <a:rPr lang="en-US" altLang="hu-HU" sz="1800"/>
              <a:t> signal and the smallest amplitude signal the transducer can effectively translate.</a:t>
            </a:r>
            <a:r>
              <a:rPr lang="en-US" altLang="hu-HU" sz="1800" baseline="30000">
                <a:hlinkClick r:id="rId4"/>
              </a:rPr>
              <a:t>[2]</a:t>
            </a:r>
            <a:r>
              <a:rPr lang="en-US" altLang="hu-HU" sz="1800"/>
              <a:t> Transducers with larger dynamic range are more "sensitive" and precise.</a:t>
            </a:r>
            <a:endParaRPr lang="hu-HU" altLang="hu-HU" sz="1800"/>
          </a:p>
          <a:p>
            <a:pPr algn="just" eaLnBrk="1" hangingPunct="1">
              <a:spcBef>
                <a:spcPct val="0"/>
              </a:spcBef>
              <a:buClrTx/>
              <a:buSzTx/>
              <a:buFontTx/>
              <a:buNone/>
            </a:pPr>
            <a:endParaRPr lang="en-US" altLang="hu-HU" sz="1800"/>
          </a:p>
          <a:p>
            <a:pPr algn="just" eaLnBrk="1" hangingPunct="1">
              <a:spcBef>
                <a:spcPct val="0"/>
              </a:spcBef>
              <a:buClrTx/>
              <a:buSzTx/>
              <a:buFontTx/>
              <a:buNone/>
            </a:pPr>
            <a:r>
              <a:rPr lang="en-US" altLang="hu-HU" sz="1800">
                <a:hlinkClick r:id="rId5" tooltip="Repeatability"/>
              </a:rPr>
              <a:t>Repeatability</a:t>
            </a:r>
            <a:r>
              <a:rPr lang="en-US" altLang="hu-HU" sz="1800"/>
              <a:t>: This is the ability of the transducer to produce an identical output when stimulated by the same input.</a:t>
            </a:r>
            <a:endParaRPr lang="hu-HU" altLang="hu-HU" sz="1800"/>
          </a:p>
          <a:p>
            <a:pPr algn="just" eaLnBrk="1" hangingPunct="1">
              <a:spcBef>
                <a:spcPct val="0"/>
              </a:spcBef>
              <a:buClrTx/>
              <a:buSzTx/>
              <a:buFontTx/>
              <a:buNone/>
            </a:pPr>
            <a:endParaRPr lang="en-US" altLang="hu-HU" sz="1800"/>
          </a:p>
          <a:p>
            <a:pPr algn="just" eaLnBrk="1" hangingPunct="1">
              <a:spcBef>
                <a:spcPct val="0"/>
              </a:spcBef>
              <a:buClrTx/>
              <a:buSzTx/>
              <a:buFontTx/>
              <a:buNone/>
            </a:pPr>
            <a:r>
              <a:rPr lang="en-US" altLang="hu-HU" sz="1800">
                <a:hlinkClick r:id="rId6" tooltip="Noise (signal processing)"/>
              </a:rPr>
              <a:t>Noise</a:t>
            </a:r>
            <a:r>
              <a:rPr lang="en-US" altLang="hu-HU" sz="1800"/>
              <a:t>: All transducers add some random </a:t>
            </a:r>
            <a:r>
              <a:rPr lang="en-US" altLang="hu-HU" sz="1800">
                <a:hlinkClick r:id="rId6" tooltip="Noise (signal processing)"/>
              </a:rPr>
              <a:t>noise</a:t>
            </a:r>
            <a:r>
              <a:rPr lang="en-US" altLang="hu-HU" sz="1800"/>
              <a:t> to their output. In electrical transducers this may be </a:t>
            </a:r>
            <a:r>
              <a:rPr lang="en-US" altLang="hu-HU" sz="1800">
                <a:hlinkClick r:id="rId7" tooltip="Electrical noise"/>
              </a:rPr>
              <a:t>electrical noise</a:t>
            </a:r>
            <a:r>
              <a:rPr lang="en-US" altLang="hu-HU" sz="1800"/>
              <a:t> due to thermal motion of charges in circuits. Noise corrupts small signals more than large ones.</a:t>
            </a:r>
            <a:endParaRPr lang="hu-HU" altLang="hu-HU" sz="1800"/>
          </a:p>
          <a:p>
            <a:pPr algn="just" eaLnBrk="1" hangingPunct="1">
              <a:spcBef>
                <a:spcPct val="0"/>
              </a:spcBef>
              <a:buClrTx/>
              <a:buSzTx/>
              <a:buFontTx/>
              <a:buNone/>
            </a:pPr>
            <a:endParaRPr lang="en-US" altLang="hu-HU" sz="1800"/>
          </a:p>
          <a:p>
            <a:pPr algn="just" eaLnBrk="1" hangingPunct="1">
              <a:spcBef>
                <a:spcPct val="0"/>
              </a:spcBef>
              <a:buClrTx/>
              <a:buSzTx/>
              <a:buFontTx/>
              <a:buNone/>
            </a:pPr>
            <a:r>
              <a:rPr lang="en-US" altLang="hu-HU" sz="1800">
                <a:hlinkClick r:id="rId8" tooltip="Hysteresis"/>
              </a:rPr>
              <a:t>Hysteresis</a:t>
            </a:r>
            <a:r>
              <a:rPr lang="en-US" altLang="hu-HU" sz="1800"/>
              <a:t>: This is a property in which the output of the transducer depends on not only its current input but also its past input. For example, an actuator which uses a </a:t>
            </a:r>
            <a:r>
              <a:rPr lang="en-US" altLang="hu-HU" sz="1800">
                <a:hlinkClick r:id="rId9" tooltip="Gear train"/>
              </a:rPr>
              <a:t>gear train</a:t>
            </a:r>
            <a:r>
              <a:rPr lang="en-US" altLang="hu-HU" sz="1800"/>
              <a:t> may have some </a:t>
            </a:r>
            <a:r>
              <a:rPr lang="en-US" altLang="hu-HU" sz="1800">
                <a:hlinkClick r:id="rId10" tooltip="Backlash (engineering)"/>
              </a:rPr>
              <a:t>backlash</a:t>
            </a:r>
            <a:r>
              <a:rPr lang="en-US" altLang="hu-HU" sz="1800"/>
              <a:t>, which means that if the direction of motion of the actuator reverses, there will be a dead zone before the output of the actuator reverses, caused by play between the gear teeth.</a:t>
            </a:r>
          </a:p>
        </p:txBody>
      </p:sp>
    </p:spTree>
    <p:extLst>
      <p:ext uri="{BB962C8B-B14F-4D97-AF65-F5344CB8AC3E}">
        <p14:creationId xmlns:p14="http://schemas.microsoft.com/office/powerpoint/2010/main" val="30791566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8C27AE8B-FD25-44EA-BFD7-2E55702AF6AF}" type="slidenum">
              <a:rPr lang="hu-HU" altLang="hu-HU" sz="1400">
                <a:solidFill>
                  <a:srgbClr val="FFFFFF"/>
                </a:solidFill>
              </a:rPr>
              <a:pPr>
                <a:spcBef>
                  <a:spcPct val="0"/>
                </a:spcBef>
                <a:buClrTx/>
                <a:buSzTx/>
                <a:buFontTx/>
                <a:buNone/>
              </a:pPr>
              <a:t>116</a:t>
            </a:fld>
            <a:endParaRPr lang="hu-HU" altLang="hu-HU" sz="1400">
              <a:solidFill>
                <a:srgbClr val="FFFFFF"/>
              </a:solidFill>
            </a:endParaRP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571500"/>
            <a:ext cx="835025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12062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474E9D98-D0A8-4000-8A4C-B929396A9ACA}" type="slidenum">
              <a:rPr lang="hu-HU" altLang="hu-HU" sz="1400">
                <a:solidFill>
                  <a:srgbClr val="FFFFFF"/>
                </a:solidFill>
              </a:rPr>
              <a:pPr>
                <a:spcBef>
                  <a:spcPct val="0"/>
                </a:spcBef>
                <a:buClrTx/>
                <a:buSzTx/>
                <a:buFontTx/>
                <a:buNone/>
              </a:pPr>
              <a:t>117</a:t>
            </a:fld>
            <a:endParaRPr lang="hu-HU" altLang="hu-HU" sz="1400">
              <a:solidFill>
                <a:srgbClr val="FFFFFF"/>
              </a:solidFill>
            </a:endParaRP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1" y="357189"/>
            <a:ext cx="8501063" cy="649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3646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61ACE8C3-BEB2-4FE2-82DE-233D8E13FC32}" type="slidenum">
              <a:rPr lang="hu-HU" altLang="hu-HU" sz="1400">
                <a:solidFill>
                  <a:srgbClr val="FFFFFF"/>
                </a:solidFill>
              </a:rPr>
              <a:pPr>
                <a:spcBef>
                  <a:spcPct val="0"/>
                </a:spcBef>
                <a:buClrTx/>
                <a:buSzTx/>
                <a:buFontTx/>
                <a:buNone/>
              </a:pPr>
              <a:t>118</a:t>
            </a:fld>
            <a:endParaRPr lang="hu-HU" altLang="hu-HU" sz="1400">
              <a:solidFill>
                <a:srgbClr val="FFFFFF"/>
              </a:solidFill>
            </a:endParaRP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85750"/>
            <a:ext cx="9024938"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68574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E4EE0548-7252-42D1-BB42-8BD7420D7E70}" type="slidenum">
              <a:rPr lang="hu-HU" altLang="hu-HU" sz="1400">
                <a:solidFill>
                  <a:srgbClr val="FFFFFF"/>
                </a:solidFill>
              </a:rPr>
              <a:pPr>
                <a:spcBef>
                  <a:spcPct val="0"/>
                </a:spcBef>
                <a:buClrTx/>
                <a:buSzTx/>
                <a:buFontTx/>
                <a:buNone/>
              </a:pPr>
              <a:t>119</a:t>
            </a:fld>
            <a:endParaRPr lang="hu-HU" altLang="hu-HU" sz="1400">
              <a:solidFill>
                <a:srgbClr val="FFFFFF"/>
              </a:solidFill>
            </a:endParaRP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1214439"/>
            <a:ext cx="857885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102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idx="4294967295"/>
          </p:nvPr>
        </p:nvSpPr>
        <p:spPr/>
        <p:txBody>
          <a:bodyPr/>
          <a:lstStyle/>
          <a:p>
            <a:r>
              <a:rPr lang="en-US" altLang="en-US" smtClean="0"/>
              <a:t>Fourier Transform</a:t>
            </a:r>
          </a:p>
        </p:txBody>
      </p:sp>
      <p:sp>
        <p:nvSpPr>
          <p:cNvPr id="7171" name="Content Placeholder 2"/>
          <p:cNvSpPr>
            <a:spLocks noGrp="1"/>
          </p:cNvSpPr>
          <p:nvPr>
            <p:ph idx="4294967295"/>
          </p:nvPr>
        </p:nvSpPr>
        <p:spPr>
          <a:xfrm>
            <a:off x="2209800" y="1981200"/>
            <a:ext cx="8153400" cy="4114800"/>
          </a:xfrm>
        </p:spPr>
        <p:txBody>
          <a:bodyPr/>
          <a:lstStyle/>
          <a:p>
            <a:r>
              <a:rPr lang="en-US" altLang="en-US" smtClean="0"/>
              <a:t>Fourier Transform reveals </a:t>
            </a:r>
            <a:r>
              <a:rPr lang="en-US" altLang="en-US" smtClean="0">
                <a:solidFill>
                  <a:srgbClr val="FFC000"/>
                </a:solidFill>
              </a:rPr>
              <a:t>which</a:t>
            </a:r>
            <a:r>
              <a:rPr lang="en-US" altLang="en-US" smtClean="0"/>
              <a:t> frequency components are present in a given function.</a:t>
            </a:r>
          </a:p>
        </p:txBody>
      </p:sp>
      <p:pic>
        <p:nvPicPr>
          <p:cNvPr id="717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113" y="4648200"/>
            <a:ext cx="50038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717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6713" y="3429001"/>
            <a:ext cx="50292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7174" name="Text Box 9"/>
          <p:cNvSpPr txBox="1">
            <a:spLocks noChangeArrowheads="1"/>
          </p:cNvSpPr>
          <p:nvPr/>
        </p:nvSpPr>
        <p:spPr bwMode="auto">
          <a:xfrm>
            <a:off x="1741489" y="4862513"/>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where:</a:t>
            </a:r>
          </a:p>
        </p:txBody>
      </p:sp>
      <p:sp>
        <p:nvSpPr>
          <p:cNvPr id="7175" name="Text Box 10"/>
          <p:cNvSpPr txBox="1">
            <a:spLocks noChangeArrowheads="1"/>
          </p:cNvSpPr>
          <p:nvPr/>
        </p:nvSpPr>
        <p:spPr bwMode="auto">
          <a:xfrm>
            <a:off x="8037514" y="3733800"/>
            <a:ext cx="1919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(inverse DFT)</a:t>
            </a:r>
          </a:p>
        </p:txBody>
      </p:sp>
      <p:sp>
        <p:nvSpPr>
          <p:cNvPr id="7176" name="Text Box 11"/>
          <p:cNvSpPr txBox="1">
            <a:spLocks noChangeArrowheads="1"/>
          </p:cNvSpPr>
          <p:nvPr/>
        </p:nvSpPr>
        <p:spPr bwMode="auto">
          <a:xfrm>
            <a:off x="8113713" y="4953000"/>
            <a:ext cx="2005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(forward DFT)</a:t>
            </a:r>
          </a:p>
        </p:txBody>
      </p:sp>
    </p:spTree>
    <p:extLst>
      <p:ext uri="{BB962C8B-B14F-4D97-AF65-F5344CB8AC3E}">
        <p14:creationId xmlns:p14="http://schemas.microsoft.com/office/powerpoint/2010/main" val="36090845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E7BB5EEC-AF4D-495B-8A83-D2E5035A580C}" type="slidenum">
              <a:rPr lang="hu-HU" altLang="hu-HU" sz="1400">
                <a:solidFill>
                  <a:srgbClr val="FFFFFF"/>
                </a:solidFill>
              </a:rPr>
              <a:pPr>
                <a:spcBef>
                  <a:spcPct val="0"/>
                </a:spcBef>
                <a:buClrTx/>
                <a:buSzTx/>
                <a:buFontTx/>
                <a:buNone/>
              </a:pPr>
              <a:t>120</a:t>
            </a:fld>
            <a:endParaRPr lang="hu-HU" altLang="hu-HU" sz="1400">
              <a:solidFill>
                <a:srgbClr val="FFFFFF"/>
              </a:solidFill>
            </a:endParaRP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971550"/>
            <a:ext cx="87630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750412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228ACD2F-E13A-4DA8-BC9F-40DE66FDFA50}" type="slidenum">
              <a:rPr lang="hu-HU" altLang="hu-HU" sz="1400">
                <a:solidFill>
                  <a:srgbClr val="FFFFFF"/>
                </a:solidFill>
              </a:rPr>
              <a:pPr>
                <a:spcBef>
                  <a:spcPct val="0"/>
                </a:spcBef>
                <a:buClrTx/>
                <a:buSzTx/>
                <a:buFontTx/>
                <a:buNone/>
              </a:pPr>
              <a:t>121</a:t>
            </a:fld>
            <a:endParaRPr lang="hu-HU" altLang="hu-HU" sz="1400">
              <a:solidFill>
                <a:srgbClr val="FFFFFF"/>
              </a:solidFill>
            </a:endParaRP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1214438"/>
            <a:ext cx="8358187"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190691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B929D25D-5EAB-44D7-A2C7-087ABEC7EE4C}" type="slidenum">
              <a:rPr lang="hu-HU" altLang="hu-HU" sz="1400">
                <a:solidFill>
                  <a:srgbClr val="FFFFFF"/>
                </a:solidFill>
              </a:rPr>
              <a:pPr>
                <a:spcBef>
                  <a:spcPct val="0"/>
                </a:spcBef>
                <a:buClrTx/>
                <a:buSzTx/>
                <a:buFontTx/>
                <a:buNone/>
              </a:pPr>
              <a:t>122</a:t>
            </a:fld>
            <a:endParaRPr lang="hu-HU" altLang="hu-HU" sz="1400">
              <a:solidFill>
                <a:srgbClr val="FFFFFF"/>
              </a:solidFill>
            </a:endParaRPr>
          </a:p>
        </p:txBody>
      </p:sp>
      <p:sp>
        <p:nvSpPr>
          <p:cNvPr id="40963" name="Téglalap 2"/>
          <p:cNvSpPr>
            <a:spLocks noChangeArrowheads="1"/>
          </p:cNvSpPr>
          <p:nvPr/>
        </p:nvSpPr>
        <p:spPr bwMode="auto">
          <a:xfrm>
            <a:off x="2024063" y="500064"/>
            <a:ext cx="262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hu-HU" altLang="hu-HU" sz="1800" b="1"/>
              <a:t>Signal-to-noise ratio</a:t>
            </a:r>
          </a:p>
        </p:txBody>
      </p:sp>
      <p:sp>
        <p:nvSpPr>
          <p:cNvPr id="40964" name="Téglalap 3"/>
          <p:cNvSpPr>
            <a:spLocks noChangeArrowheads="1"/>
          </p:cNvSpPr>
          <p:nvPr/>
        </p:nvSpPr>
        <p:spPr bwMode="auto">
          <a:xfrm>
            <a:off x="2024064" y="1214438"/>
            <a:ext cx="80724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hu-HU" sz="1800" b="1"/>
              <a:t>Signal-to-noise ratio</a:t>
            </a:r>
            <a:r>
              <a:rPr lang="en-US" altLang="hu-HU" sz="1800"/>
              <a:t> (abbreviated </a:t>
            </a:r>
            <a:r>
              <a:rPr lang="en-US" altLang="hu-HU" sz="1800" b="1"/>
              <a:t>SNR</a:t>
            </a:r>
            <a:r>
              <a:rPr lang="en-US" altLang="hu-HU" sz="1800"/>
              <a:t> or </a:t>
            </a:r>
            <a:r>
              <a:rPr lang="en-US" altLang="hu-HU" sz="1800" b="1" i="1"/>
              <a:t>S/N</a:t>
            </a:r>
            <a:r>
              <a:rPr lang="en-US" altLang="hu-HU" sz="1800"/>
              <a:t>) is a measure used in </a:t>
            </a:r>
            <a:r>
              <a:rPr lang="en-US" altLang="hu-HU" sz="1800">
                <a:hlinkClick r:id="rId2" tooltip="Science and engineering"/>
              </a:rPr>
              <a:t>science and engineering</a:t>
            </a:r>
            <a:r>
              <a:rPr lang="en-US" altLang="hu-HU" sz="1800"/>
              <a:t> that compares the level of a desired </a:t>
            </a:r>
            <a:r>
              <a:rPr lang="en-US" altLang="hu-HU" sz="1800">
                <a:hlinkClick r:id="rId3" tooltip="Signal (electrical engineering)"/>
              </a:rPr>
              <a:t>signal</a:t>
            </a:r>
            <a:r>
              <a:rPr lang="en-US" altLang="hu-HU" sz="1800"/>
              <a:t> to the level of background </a:t>
            </a:r>
            <a:r>
              <a:rPr lang="en-US" altLang="hu-HU" sz="1800">
                <a:hlinkClick r:id="rId4" tooltip="Noise (signal processing)"/>
              </a:rPr>
              <a:t>noise</a:t>
            </a:r>
            <a:r>
              <a:rPr lang="en-US" altLang="hu-HU" sz="1800"/>
              <a:t>. SNR is defined as the ratio of signal power to the noise power, often expressed in </a:t>
            </a:r>
            <a:r>
              <a:rPr lang="en-US" altLang="hu-HU" sz="1800">
                <a:hlinkClick r:id="rId5" tooltip="Decibel"/>
              </a:rPr>
              <a:t>decibels</a:t>
            </a:r>
            <a:r>
              <a:rPr lang="en-US" altLang="hu-HU" sz="1800"/>
              <a:t>. A ratio higher than 1:1 (greater than 0 dB) indicates more signal than noise.</a:t>
            </a:r>
            <a:endParaRPr lang="hu-HU" altLang="hu-HU" sz="1800"/>
          </a:p>
        </p:txBody>
      </p:sp>
      <p:pic>
        <p:nvPicPr>
          <p:cNvPr id="4096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938" y="2928939"/>
            <a:ext cx="1714500" cy="82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5500" y="3929063"/>
            <a:ext cx="82438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65286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AAE10EB4-6176-4222-9926-9913C9C20890}" type="slidenum">
              <a:rPr lang="hu-HU" altLang="hu-HU" sz="1400">
                <a:solidFill>
                  <a:srgbClr val="FFFFFF"/>
                </a:solidFill>
              </a:rPr>
              <a:pPr>
                <a:spcBef>
                  <a:spcPct val="0"/>
                </a:spcBef>
                <a:buClrTx/>
                <a:buSzTx/>
                <a:buFontTx/>
                <a:buNone/>
              </a:pPr>
              <a:t>123</a:t>
            </a:fld>
            <a:endParaRPr lang="hu-HU" altLang="hu-HU" sz="1400">
              <a:solidFill>
                <a:srgbClr val="FFFFFF"/>
              </a:solidFill>
            </a:endParaRPr>
          </a:p>
        </p:txBody>
      </p:sp>
      <p:sp>
        <p:nvSpPr>
          <p:cNvPr id="41987" name="Téglalap 2"/>
          <p:cNvSpPr>
            <a:spLocks noChangeArrowheads="1"/>
          </p:cNvSpPr>
          <p:nvPr/>
        </p:nvSpPr>
        <p:spPr bwMode="auto">
          <a:xfrm>
            <a:off x="1952626" y="642939"/>
            <a:ext cx="3413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hu-HU" altLang="hu-HU" sz="1800" b="1"/>
              <a:t>Improving SNR in practice</a:t>
            </a:r>
          </a:p>
        </p:txBody>
      </p:sp>
      <p:sp>
        <p:nvSpPr>
          <p:cNvPr id="41988" name="Téglalap 3"/>
          <p:cNvSpPr>
            <a:spLocks noChangeArrowheads="1"/>
          </p:cNvSpPr>
          <p:nvPr/>
        </p:nvSpPr>
        <p:spPr bwMode="auto">
          <a:xfrm>
            <a:off x="1881188" y="1285875"/>
            <a:ext cx="8501062"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just" eaLnBrk="1" hangingPunct="1">
              <a:spcBef>
                <a:spcPct val="0"/>
              </a:spcBef>
              <a:buClrTx/>
              <a:buSzTx/>
              <a:buFontTx/>
              <a:buNone/>
            </a:pPr>
            <a:r>
              <a:rPr lang="en-US" altLang="hu-HU" sz="1800"/>
              <a:t>All real measurements are disturbed by noise. This includes </a:t>
            </a:r>
            <a:r>
              <a:rPr lang="en-US" altLang="hu-HU" sz="1800">
                <a:hlinkClick r:id="rId2" tooltip="Electronic noise"/>
              </a:rPr>
              <a:t>electronic noise</a:t>
            </a:r>
            <a:r>
              <a:rPr lang="en-US" altLang="hu-HU" sz="1800"/>
              <a:t>, but can also include external events that affect the measured phenomenon — wind, vibrations, gravitational attraction of the moon, variations of temperature, variations of humidity, etc., depending on what is measured and of the sensitivity of the device. It is often possible to reduce the noise by controlling the environment. Otherwise, when the characteristics of the noise are known and are different from the signals, it is possible to </a:t>
            </a:r>
            <a:r>
              <a:rPr lang="en-US" altLang="hu-HU" sz="1800">
                <a:hlinkClick r:id="rId3" tooltip="Filter (signal processing)"/>
              </a:rPr>
              <a:t>filter</a:t>
            </a:r>
            <a:r>
              <a:rPr lang="en-US" altLang="hu-HU" sz="1800"/>
              <a:t> it or to process the signal.</a:t>
            </a:r>
            <a:endParaRPr lang="hu-HU" altLang="hu-HU" sz="1800"/>
          </a:p>
          <a:p>
            <a:pPr algn="just" eaLnBrk="1" hangingPunct="1">
              <a:spcBef>
                <a:spcPct val="0"/>
              </a:spcBef>
              <a:buClrTx/>
              <a:buSzTx/>
              <a:buFontTx/>
              <a:buNone/>
            </a:pPr>
            <a:endParaRPr lang="en-US" altLang="hu-HU" sz="1800"/>
          </a:p>
          <a:p>
            <a:pPr algn="just" eaLnBrk="1" hangingPunct="1">
              <a:spcBef>
                <a:spcPct val="0"/>
              </a:spcBef>
              <a:buClrTx/>
              <a:buSzTx/>
              <a:buFontTx/>
              <a:buNone/>
            </a:pPr>
            <a:r>
              <a:rPr lang="en-US" altLang="hu-HU" sz="1800"/>
              <a:t>For example, it is sometimes possible to use a </a:t>
            </a:r>
            <a:r>
              <a:rPr lang="en-US" altLang="hu-HU" sz="1800">
                <a:hlinkClick r:id="rId4" tooltip="Lock-in amplifier"/>
              </a:rPr>
              <a:t>lock-in amplifier</a:t>
            </a:r>
            <a:r>
              <a:rPr lang="en-US" altLang="hu-HU" sz="1800"/>
              <a:t> to modulate and confine the signal within a very narrow bandwidth and then filter the detected signal to the narrow band where it resides, thereby eliminating most of the broadband noise. When the signal is constant or periodic and the noise is random, it is possible to enhance the SNR by averaging the measurement.</a:t>
            </a:r>
          </a:p>
        </p:txBody>
      </p:sp>
      <p:sp>
        <p:nvSpPr>
          <p:cNvPr id="41989" name="Téglalap 4"/>
          <p:cNvSpPr>
            <a:spLocks noChangeArrowheads="1"/>
          </p:cNvSpPr>
          <p:nvPr/>
        </p:nvSpPr>
        <p:spPr bwMode="auto">
          <a:xfrm>
            <a:off x="1952625" y="5500688"/>
            <a:ext cx="8358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en-US" altLang="hu-HU" sz="1800"/>
              <a:t>When a measurement is digitized, the number of bits used to represent the measurement determines the maximum possible signal-to-noise ratio. This is because the minimum possible </a:t>
            </a:r>
            <a:r>
              <a:rPr lang="en-US" altLang="hu-HU" sz="1800">
                <a:hlinkClick r:id="rId5" tooltip="Noise"/>
              </a:rPr>
              <a:t>noise</a:t>
            </a:r>
            <a:r>
              <a:rPr lang="en-US" altLang="hu-HU" sz="1800"/>
              <a:t> level is the </a:t>
            </a:r>
            <a:r>
              <a:rPr lang="en-US" altLang="hu-HU" sz="1800">
                <a:hlinkClick r:id="rId6" tooltip="Error"/>
              </a:rPr>
              <a:t>error</a:t>
            </a:r>
            <a:r>
              <a:rPr lang="en-US" altLang="hu-HU" sz="1800"/>
              <a:t> caused by the </a:t>
            </a:r>
            <a:r>
              <a:rPr lang="en-US" altLang="hu-HU" sz="1800">
                <a:hlinkClick r:id="rId7" tooltip="Quantization (signal processing)"/>
              </a:rPr>
              <a:t>quantization</a:t>
            </a:r>
            <a:r>
              <a:rPr lang="en-US" altLang="hu-HU" sz="1800"/>
              <a:t> of the signal, sometimes called </a:t>
            </a:r>
            <a:r>
              <a:rPr lang="en-US" altLang="hu-HU" sz="1800">
                <a:hlinkClick r:id="rId8" tooltip="Quantization noise"/>
              </a:rPr>
              <a:t>Quantization noise</a:t>
            </a:r>
            <a:r>
              <a:rPr lang="en-US" altLang="hu-HU" sz="1800"/>
              <a:t>. </a:t>
            </a:r>
            <a:endParaRPr lang="hu-HU" altLang="hu-HU" sz="1800"/>
          </a:p>
        </p:txBody>
      </p:sp>
    </p:spTree>
    <p:extLst>
      <p:ext uri="{BB962C8B-B14F-4D97-AF65-F5344CB8AC3E}">
        <p14:creationId xmlns:p14="http://schemas.microsoft.com/office/powerpoint/2010/main" val="288149589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7491F44E-FB48-4453-B9FF-60966C59FE99}" type="slidenum">
              <a:rPr lang="hu-HU" altLang="hu-HU" sz="1400">
                <a:solidFill>
                  <a:srgbClr val="FFFFFF"/>
                </a:solidFill>
              </a:rPr>
              <a:pPr>
                <a:spcBef>
                  <a:spcPct val="0"/>
                </a:spcBef>
                <a:buClrTx/>
                <a:buSzTx/>
                <a:buFontTx/>
                <a:buNone/>
              </a:pPr>
              <a:t>124</a:t>
            </a:fld>
            <a:endParaRPr lang="hu-HU" altLang="hu-HU" sz="1400">
              <a:solidFill>
                <a:srgbClr val="FFFFFF"/>
              </a:solidFill>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6" y="500063"/>
            <a:ext cx="82772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3786188"/>
            <a:ext cx="83629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3483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CBA3F7D2-B0ED-4671-A35C-A20AA5300FCA}" type="slidenum">
              <a:rPr lang="hu-HU" altLang="hu-HU" sz="1400">
                <a:solidFill>
                  <a:srgbClr val="FFFFFF"/>
                </a:solidFill>
              </a:rPr>
              <a:pPr>
                <a:spcBef>
                  <a:spcPct val="0"/>
                </a:spcBef>
                <a:buClrTx/>
                <a:buSzTx/>
                <a:buFontTx/>
                <a:buNone/>
              </a:pPr>
              <a:t>125</a:t>
            </a:fld>
            <a:endParaRPr lang="hu-HU" altLang="hu-HU" sz="1400">
              <a:solidFill>
                <a:srgbClr val="FFFFFF"/>
              </a:solidFill>
            </a:endParaRP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857251"/>
            <a:ext cx="79121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églalap 3"/>
          <p:cNvSpPr>
            <a:spLocks noChangeArrowheads="1"/>
          </p:cNvSpPr>
          <p:nvPr/>
        </p:nvSpPr>
        <p:spPr bwMode="auto">
          <a:xfrm>
            <a:off x="4381500" y="357189"/>
            <a:ext cx="297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hu-HU" altLang="hu-HU" sz="1800" b="1"/>
              <a:t>Typical Bode Diagrams</a:t>
            </a:r>
          </a:p>
        </p:txBody>
      </p:sp>
    </p:spTree>
    <p:extLst>
      <p:ext uri="{BB962C8B-B14F-4D97-AF65-F5344CB8AC3E}">
        <p14:creationId xmlns:p14="http://schemas.microsoft.com/office/powerpoint/2010/main" val="63979183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16FDA042-580F-4EC4-AD8C-97B50B8071AF}" type="slidenum">
              <a:rPr lang="hu-HU" altLang="hu-HU" sz="1400">
                <a:solidFill>
                  <a:srgbClr val="FFFFFF"/>
                </a:solidFill>
              </a:rPr>
              <a:pPr>
                <a:spcBef>
                  <a:spcPct val="0"/>
                </a:spcBef>
                <a:buClrTx/>
                <a:buSzTx/>
                <a:buFontTx/>
                <a:buNone/>
              </a:pPr>
              <a:t>126</a:t>
            </a:fld>
            <a:endParaRPr lang="hu-HU" altLang="hu-HU" sz="1400">
              <a:solidFill>
                <a:srgbClr val="FFFFFF"/>
              </a:solidFill>
            </a:endParaRPr>
          </a:p>
        </p:txBody>
      </p:sp>
      <p:sp>
        <p:nvSpPr>
          <p:cNvPr id="45059" name="Téglalap 2"/>
          <p:cNvSpPr>
            <a:spLocks noChangeArrowheads="1"/>
          </p:cNvSpPr>
          <p:nvPr/>
        </p:nvSpPr>
        <p:spPr bwMode="auto">
          <a:xfrm>
            <a:off x="2452689" y="571500"/>
            <a:ext cx="730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r>
              <a:rPr lang="hu-HU" altLang="hu-HU" sz="1800" b="1"/>
              <a:t>Envelope-analysis and examples for bearing fault detection</a:t>
            </a:r>
          </a:p>
        </p:txBody>
      </p:sp>
      <p:pic>
        <p:nvPicPr>
          <p:cNvPr id="450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1071563"/>
            <a:ext cx="8443912"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4528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9B97A50D-D934-4595-90BB-B29EF9476A4B}" type="slidenum">
              <a:rPr lang="hu-HU" altLang="hu-HU" sz="1400">
                <a:solidFill>
                  <a:srgbClr val="FFFFFF"/>
                </a:solidFill>
              </a:rPr>
              <a:pPr>
                <a:spcBef>
                  <a:spcPct val="0"/>
                </a:spcBef>
                <a:buClrTx/>
                <a:buSzTx/>
                <a:buFontTx/>
                <a:buNone/>
              </a:pPr>
              <a:t>127</a:t>
            </a:fld>
            <a:endParaRPr lang="hu-HU" altLang="hu-HU" sz="1400">
              <a:solidFill>
                <a:srgbClr val="FFFFFF"/>
              </a:solidFill>
            </a:endParaRPr>
          </a:p>
        </p:txBody>
      </p:sp>
      <p:pic>
        <p:nvPicPr>
          <p:cNvPr id="4608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500064"/>
            <a:ext cx="7215187"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71446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84E61B54-F62C-4B90-A87E-9F32940FDC07}" type="slidenum">
              <a:rPr lang="hu-HU" altLang="hu-HU" sz="1400">
                <a:solidFill>
                  <a:srgbClr val="FFFFFF"/>
                </a:solidFill>
              </a:rPr>
              <a:pPr>
                <a:spcBef>
                  <a:spcPct val="0"/>
                </a:spcBef>
                <a:buClrTx/>
                <a:buSzTx/>
                <a:buFontTx/>
                <a:buNone/>
              </a:pPr>
              <a:t>128</a:t>
            </a:fld>
            <a:endParaRPr lang="hu-HU" altLang="hu-HU" sz="1400">
              <a:solidFill>
                <a:srgbClr val="FFFFFF"/>
              </a:solidFill>
            </a:endParaRPr>
          </a:p>
        </p:txBody>
      </p:sp>
      <p:pic>
        <p:nvPicPr>
          <p:cNvPr id="4710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885825"/>
            <a:ext cx="80772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0892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22FECE7E-7DFF-4B8C-9DFD-56D15C85F41E}" type="slidenum">
              <a:rPr lang="hu-HU" altLang="hu-HU" sz="1400">
                <a:solidFill>
                  <a:srgbClr val="FFFFFF"/>
                </a:solidFill>
              </a:rPr>
              <a:pPr>
                <a:spcBef>
                  <a:spcPct val="0"/>
                </a:spcBef>
                <a:buClrTx/>
                <a:buSzTx/>
                <a:buFontTx/>
                <a:buNone/>
              </a:pPr>
              <a:t>129</a:t>
            </a:fld>
            <a:endParaRPr lang="hu-HU" altLang="hu-HU" sz="1400">
              <a:solidFill>
                <a:srgbClr val="FFFFFF"/>
              </a:solidFill>
            </a:endParaRPr>
          </a:p>
        </p:txBody>
      </p:sp>
      <p:pic>
        <p:nvPicPr>
          <p:cNvPr id="4813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5" y="952500"/>
            <a:ext cx="88201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7193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mtClean="0"/>
              <a:t>Examples</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l="7349" t="9608" r="7349" b="5701"/>
          <a:stretch>
            <a:fillRect/>
          </a:stretch>
        </p:blipFill>
        <p:spPr bwMode="auto">
          <a:xfrm>
            <a:off x="4648200" y="1676400"/>
            <a:ext cx="5638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0" name="Object 4"/>
          <p:cNvGraphicFramePr>
            <a:graphicFrameLocks noChangeAspect="1"/>
          </p:cNvGraphicFramePr>
          <p:nvPr/>
        </p:nvGraphicFramePr>
        <p:xfrm>
          <a:off x="1968500" y="2286000"/>
          <a:ext cx="2387600" cy="419100"/>
        </p:xfrm>
        <a:graphic>
          <a:graphicData uri="http://schemas.openxmlformats.org/presentationml/2006/ole">
            <mc:AlternateContent xmlns:mc="http://schemas.openxmlformats.org/markup-compatibility/2006">
              <mc:Choice xmlns:v="urn:schemas-microsoft-com:vml" Requires="v">
                <p:oleObj spid="_x0000_s16401" name="Equation" r:id="rId5" imgW="1231366" imgH="215806" progId="Equation.3">
                  <p:embed/>
                </p:oleObj>
              </mc:Choice>
              <mc:Fallback>
                <p:oleObj name="Equation" r:id="rId5" imgW="1231366" imgH="215806" progId="Equation.3">
                  <p:embed/>
                  <p:pic>
                    <p:nvPicPr>
                      <p:cNvPr id="922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8500" y="2286000"/>
                        <a:ext cx="2387600" cy="4191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1" name="Object 5"/>
          <p:cNvGraphicFramePr>
            <a:graphicFrameLocks noChangeAspect="1"/>
          </p:cNvGraphicFramePr>
          <p:nvPr/>
        </p:nvGraphicFramePr>
        <p:xfrm>
          <a:off x="1905000" y="3886200"/>
          <a:ext cx="2559050" cy="419100"/>
        </p:xfrm>
        <a:graphic>
          <a:graphicData uri="http://schemas.openxmlformats.org/presentationml/2006/ole">
            <mc:AlternateContent xmlns:mc="http://schemas.openxmlformats.org/markup-compatibility/2006">
              <mc:Choice xmlns:v="urn:schemas-microsoft-com:vml" Requires="v">
                <p:oleObj spid="_x0000_s16402" name="Equation" r:id="rId7" imgW="1320227" imgH="215806" progId="Equation.3">
                  <p:embed/>
                </p:oleObj>
              </mc:Choice>
              <mc:Fallback>
                <p:oleObj name="Equation" r:id="rId7" imgW="1320227" imgH="215806" progId="Equation.3">
                  <p:embed/>
                  <p:pic>
                    <p:nvPicPr>
                      <p:cNvPr id="9221"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3886200"/>
                        <a:ext cx="2559050" cy="4191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2" name="Object 6"/>
          <p:cNvGraphicFramePr>
            <a:graphicFrameLocks noChangeAspect="1"/>
          </p:cNvGraphicFramePr>
          <p:nvPr/>
        </p:nvGraphicFramePr>
        <p:xfrm>
          <a:off x="1981200" y="5715000"/>
          <a:ext cx="2451100" cy="425450"/>
        </p:xfrm>
        <a:graphic>
          <a:graphicData uri="http://schemas.openxmlformats.org/presentationml/2006/ole">
            <mc:AlternateContent xmlns:mc="http://schemas.openxmlformats.org/markup-compatibility/2006">
              <mc:Choice xmlns:v="urn:schemas-microsoft-com:vml" Requires="v">
                <p:oleObj spid="_x0000_s16403" name="Equation" r:id="rId9" imgW="1320800" imgH="228600" progId="Equation.DSMT4">
                  <p:embed/>
                </p:oleObj>
              </mc:Choice>
              <mc:Fallback>
                <p:oleObj name="Equation" r:id="rId9" imgW="1320800" imgH="228600" progId="Equation.DSMT4">
                  <p:embed/>
                  <p:pic>
                    <p:nvPicPr>
                      <p:cNvPr id="9222"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5715000"/>
                        <a:ext cx="2451100" cy="42545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9309636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8CC99B62-C2A1-44D7-9510-20DF04C2BC45}" type="slidenum">
              <a:rPr lang="hu-HU" altLang="hu-HU" sz="1400">
                <a:solidFill>
                  <a:srgbClr val="FFFFFF"/>
                </a:solidFill>
              </a:rPr>
              <a:pPr>
                <a:spcBef>
                  <a:spcPct val="0"/>
                </a:spcBef>
                <a:buClrTx/>
                <a:buSzTx/>
                <a:buFontTx/>
                <a:buNone/>
              </a:pPr>
              <a:t>130</a:t>
            </a:fld>
            <a:endParaRPr lang="hu-HU" altLang="hu-HU" sz="1400">
              <a:solidFill>
                <a:srgbClr val="FFFFFF"/>
              </a:solidFill>
            </a:endParaRPr>
          </a:p>
        </p:txBody>
      </p:sp>
      <p:pic>
        <p:nvPicPr>
          <p:cNvPr id="4915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5" y="804864"/>
            <a:ext cx="805815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34585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6842CD76-63BE-4F67-BA17-76BD43D334DA}" type="slidenum">
              <a:rPr lang="hu-HU" altLang="hu-HU" sz="1400">
                <a:solidFill>
                  <a:srgbClr val="FFFFFF"/>
                </a:solidFill>
              </a:rPr>
              <a:pPr>
                <a:spcBef>
                  <a:spcPct val="0"/>
                </a:spcBef>
                <a:buClrTx/>
                <a:buSzTx/>
                <a:buFontTx/>
                <a:buNone/>
              </a:pPr>
              <a:t>131</a:t>
            </a:fld>
            <a:endParaRPr lang="hu-HU" altLang="hu-HU" sz="1400">
              <a:solidFill>
                <a:srgbClr val="FFFFFF"/>
              </a:solidFill>
            </a:endParaRPr>
          </a:p>
        </p:txBody>
      </p:sp>
      <p:pic>
        <p:nvPicPr>
          <p:cNvPr id="5017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4" y="428626"/>
            <a:ext cx="8728075" cy="614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45123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1919288" y="476251"/>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spcAft>
                <a:spcPts val="600"/>
              </a:spcAft>
              <a:buClrTx/>
              <a:buSzTx/>
              <a:buNone/>
            </a:pPr>
            <a:r>
              <a:rPr lang="hu-HU" altLang="hu-HU" sz="2800">
                <a:latin typeface="Cambria" panose="02040503050406030204" pitchFamily="18" charset="0"/>
                <a:cs typeface="Times New Roman" panose="02020603050405020304" pitchFamily="18" charset="0"/>
              </a:rPr>
              <a:t>Bearing damages caused by fatigue</a:t>
            </a:r>
            <a:endParaRPr lang="en-GB" altLang="hu-HU" sz="2800">
              <a:latin typeface="Cambria" panose="02040503050406030204" pitchFamily="18" charset="0"/>
              <a:cs typeface="Times New Roman" panose="02020603050405020304" pitchFamily="18" charset="0"/>
            </a:endParaRPr>
          </a:p>
        </p:txBody>
      </p:sp>
      <p:cxnSp>
        <p:nvCxnSpPr>
          <p:cNvPr id="7" name="Egyenes összekötő 6"/>
          <p:cNvCxnSpPr/>
          <p:nvPr/>
        </p:nvCxnSpPr>
        <p:spPr>
          <a:xfrm>
            <a:off x="1992314" y="1196975"/>
            <a:ext cx="792003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1204" name="AutoShape 2"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sp>
        <p:nvSpPr>
          <p:cNvPr id="51205" name="AutoShape 4"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pic>
        <p:nvPicPr>
          <p:cNvPr id="512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3101" y="1246188"/>
            <a:ext cx="5476875"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3600450"/>
            <a:ext cx="47815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4" y="3868738"/>
            <a:ext cx="317023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38302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686A1702-2AAF-4F9F-806B-80CE809F7872}" type="slidenum">
              <a:rPr lang="hu-HU" altLang="hu-HU" sz="1400">
                <a:solidFill>
                  <a:srgbClr val="FFFFFF"/>
                </a:solidFill>
              </a:rPr>
              <a:pPr>
                <a:spcBef>
                  <a:spcPct val="0"/>
                </a:spcBef>
                <a:buClrTx/>
                <a:buSzTx/>
                <a:buFontTx/>
                <a:buNone/>
              </a:pPr>
              <a:t>133</a:t>
            </a:fld>
            <a:endParaRPr lang="hu-HU" altLang="hu-HU" sz="1400">
              <a:solidFill>
                <a:srgbClr val="FFFFFF"/>
              </a:solidFill>
            </a:endParaRPr>
          </a:p>
        </p:txBody>
      </p:sp>
      <p:pic>
        <p:nvPicPr>
          <p:cNvPr id="522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709614"/>
            <a:ext cx="889635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99990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2B9E89B6-9411-4104-A966-CE57A2D2136D}" type="slidenum">
              <a:rPr lang="hu-HU" altLang="hu-HU" sz="1400">
                <a:solidFill>
                  <a:srgbClr val="FFFFFF"/>
                </a:solidFill>
              </a:rPr>
              <a:pPr>
                <a:spcBef>
                  <a:spcPct val="0"/>
                </a:spcBef>
                <a:buClrTx/>
                <a:buSzTx/>
                <a:buFontTx/>
                <a:buNone/>
              </a:pPr>
              <a:t>134</a:t>
            </a:fld>
            <a:endParaRPr lang="hu-HU" altLang="hu-HU" sz="1400">
              <a:solidFill>
                <a:srgbClr val="FFFFFF"/>
              </a:solidFill>
            </a:endParaRPr>
          </a:p>
        </p:txBody>
      </p:sp>
      <p:pic>
        <p:nvPicPr>
          <p:cNvPr id="5325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4" y="776289"/>
            <a:ext cx="9020175"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3376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83607783-A02A-4F7A-B613-969057574428}" type="slidenum">
              <a:rPr lang="hu-HU" altLang="hu-HU" sz="1400">
                <a:solidFill>
                  <a:srgbClr val="FFFFFF"/>
                </a:solidFill>
              </a:rPr>
              <a:pPr>
                <a:spcBef>
                  <a:spcPct val="0"/>
                </a:spcBef>
                <a:buClrTx/>
                <a:buSzTx/>
                <a:buFontTx/>
                <a:buNone/>
              </a:pPr>
              <a:t>135</a:t>
            </a:fld>
            <a:endParaRPr lang="hu-HU" altLang="hu-HU" sz="1400">
              <a:solidFill>
                <a:srgbClr val="FFFFFF"/>
              </a:solidFill>
            </a:endParaRPr>
          </a:p>
        </p:txBody>
      </p:sp>
      <p:pic>
        <p:nvPicPr>
          <p:cNvPr id="5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690564"/>
            <a:ext cx="9048750"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20942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046D91C0-F0B2-4B9B-807E-C2BB08A53419}" type="slidenum">
              <a:rPr lang="hu-HU" altLang="hu-HU" sz="1400">
                <a:solidFill>
                  <a:srgbClr val="FFFFFF"/>
                </a:solidFill>
              </a:rPr>
              <a:pPr>
                <a:spcBef>
                  <a:spcPct val="0"/>
                </a:spcBef>
                <a:buClrTx/>
                <a:buSzTx/>
                <a:buFontTx/>
                <a:buNone/>
              </a:pPr>
              <a:t>136</a:t>
            </a:fld>
            <a:endParaRPr lang="hu-HU" altLang="hu-HU" sz="1400">
              <a:solidFill>
                <a:srgbClr val="FFFFFF"/>
              </a:solidFill>
            </a:endParaRPr>
          </a:p>
        </p:txBody>
      </p:sp>
      <p:pic>
        <p:nvPicPr>
          <p:cNvPr id="552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4" y="823914"/>
            <a:ext cx="772477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94332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DE60AEEF-26D2-41A5-9543-9B67BC2956E0}" type="slidenum">
              <a:rPr lang="hu-HU" altLang="hu-HU" sz="1400">
                <a:solidFill>
                  <a:srgbClr val="FFFFFF"/>
                </a:solidFill>
              </a:rPr>
              <a:pPr>
                <a:spcBef>
                  <a:spcPct val="0"/>
                </a:spcBef>
                <a:buClrTx/>
                <a:buSzTx/>
                <a:buFontTx/>
                <a:buNone/>
              </a:pPr>
              <a:t>137</a:t>
            </a:fld>
            <a:endParaRPr lang="hu-HU" altLang="hu-HU" sz="1400">
              <a:solidFill>
                <a:srgbClr val="FFFFFF"/>
              </a:solidFill>
            </a:endParaRP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014" y="804864"/>
            <a:ext cx="8943975"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67512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42A78950-CC99-4BC4-BE7E-B9F54CCFCEF4}" type="slidenum">
              <a:rPr lang="hu-HU" altLang="hu-HU" sz="1400">
                <a:solidFill>
                  <a:srgbClr val="FFFFFF"/>
                </a:solidFill>
              </a:rPr>
              <a:pPr>
                <a:spcBef>
                  <a:spcPct val="0"/>
                </a:spcBef>
                <a:buClrTx/>
                <a:buSzTx/>
                <a:buFontTx/>
                <a:buNone/>
              </a:pPr>
              <a:t>138</a:t>
            </a:fld>
            <a:endParaRPr lang="hu-HU" altLang="hu-HU" sz="1400">
              <a:solidFill>
                <a:srgbClr val="FFFFFF"/>
              </a:solidFill>
            </a:endParaRPr>
          </a:p>
        </p:txBody>
      </p:sp>
      <p:pic>
        <p:nvPicPr>
          <p:cNvPr id="57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739901"/>
            <a:ext cx="8034337"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58664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56AB0D56-1DBF-4EE4-9715-C75A4284E68C}" type="slidenum">
              <a:rPr lang="hu-HU" altLang="hu-HU" sz="1400">
                <a:solidFill>
                  <a:srgbClr val="FFFFFF"/>
                </a:solidFill>
              </a:rPr>
              <a:pPr>
                <a:spcBef>
                  <a:spcPct val="0"/>
                </a:spcBef>
                <a:buClrTx/>
                <a:buSzTx/>
                <a:buFontTx/>
                <a:buNone/>
              </a:pPr>
              <a:t>139</a:t>
            </a:fld>
            <a:endParaRPr lang="hu-HU" altLang="hu-HU" sz="1400">
              <a:solidFill>
                <a:srgbClr val="FFFFFF"/>
              </a:solidFill>
            </a:endParaRPr>
          </a:p>
        </p:txBody>
      </p:sp>
      <p:pic>
        <p:nvPicPr>
          <p:cNvPr id="583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4" y="909639"/>
            <a:ext cx="890587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5289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t>Examples (cont’d)</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l="4225" t="12018" r="7042"/>
          <a:stretch>
            <a:fillRect/>
          </a:stretch>
        </p:blipFill>
        <p:spPr bwMode="auto">
          <a:xfrm>
            <a:off x="4105275" y="1682751"/>
            <a:ext cx="58674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6"/>
          <p:cNvSpPr txBox="1">
            <a:spLocks noChangeArrowheads="1"/>
          </p:cNvSpPr>
          <p:nvPr/>
        </p:nvSpPr>
        <p:spPr bwMode="auto">
          <a:xfrm>
            <a:off x="3124201" y="2362201"/>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F</a:t>
            </a:r>
            <a:r>
              <a:rPr lang="en-US" altLang="en-US" sz="2400" baseline="-25000"/>
              <a:t>1</a:t>
            </a:r>
            <a:r>
              <a:rPr lang="en-US" altLang="en-US" sz="2400"/>
              <a:t>(u)</a:t>
            </a:r>
          </a:p>
        </p:txBody>
      </p:sp>
      <p:sp>
        <p:nvSpPr>
          <p:cNvPr id="11269" name="TextBox 7"/>
          <p:cNvSpPr txBox="1">
            <a:spLocks noChangeArrowheads="1"/>
          </p:cNvSpPr>
          <p:nvPr/>
        </p:nvSpPr>
        <p:spPr bwMode="auto">
          <a:xfrm>
            <a:off x="3048001" y="3733801"/>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F</a:t>
            </a:r>
            <a:r>
              <a:rPr lang="en-US" altLang="en-US" sz="2400" baseline="-25000"/>
              <a:t>2</a:t>
            </a:r>
            <a:r>
              <a:rPr lang="en-US" altLang="en-US" sz="2400"/>
              <a:t>(u)</a:t>
            </a:r>
          </a:p>
        </p:txBody>
      </p:sp>
      <p:sp>
        <p:nvSpPr>
          <p:cNvPr id="11270" name="TextBox 8"/>
          <p:cNvSpPr txBox="1">
            <a:spLocks noChangeArrowheads="1"/>
          </p:cNvSpPr>
          <p:nvPr/>
        </p:nvSpPr>
        <p:spPr bwMode="auto">
          <a:xfrm>
            <a:off x="3048001" y="5257801"/>
            <a:ext cx="817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F</a:t>
            </a:r>
            <a:r>
              <a:rPr lang="en-US" altLang="en-US" sz="2400" baseline="-25000"/>
              <a:t>3</a:t>
            </a:r>
            <a:r>
              <a:rPr lang="en-US" altLang="en-US" sz="2400"/>
              <a:t>(u)</a:t>
            </a:r>
          </a:p>
        </p:txBody>
      </p:sp>
    </p:spTree>
    <p:extLst>
      <p:ext uri="{BB962C8B-B14F-4D97-AF65-F5344CB8AC3E}">
        <p14:creationId xmlns:p14="http://schemas.microsoft.com/office/powerpoint/2010/main" val="217007560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1919288" y="476251"/>
            <a:ext cx="842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spcAft>
                <a:spcPts val="600"/>
              </a:spcAft>
              <a:buClrTx/>
              <a:buSzTx/>
              <a:buNone/>
            </a:pPr>
            <a:r>
              <a:rPr lang="hu-HU" altLang="hu-HU" sz="2800">
                <a:latin typeface="Cambria" panose="02040503050406030204" pitchFamily="18" charset="0"/>
                <a:cs typeface="Times New Roman" panose="02020603050405020304" pitchFamily="18" charset="0"/>
              </a:rPr>
              <a:t>Digital measurement and aliasing</a:t>
            </a:r>
            <a:endParaRPr lang="en-GB" altLang="hu-HU" sz="2800">
              <a:latin typeface="Cambria" panose="02040503050406030204" pitchFamily="18" charset="0"/>
              <a:cs typeface="Times New Roman" panose="02020603050405020304" pitchFamily="18" charset="0"/>
            </a:endParaRPr>
          </a:p>
        </p:txBody>
      </p:sp>
      <p:cxnSp>
        <p:nvCxnSpPr>
          <p:cNvPr id="7" name="Egyenes összekötő 6"/>
          <p:cNvCxnSpPr/>
          <p:nvPr/>
        </p:nvCxnSpPr>
        <p:spPr>
          <a:xfrm>
            <a:off x="1992314" y="1196975"/>
            <a:ext cx="792003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2468" name="AutoShape 2"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sp>
        <p:nvSpPr>
          <p:cNvPr id="62469" name="AutoShape 4"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pic>
        <p:nvPicPr>
          <p:cNvPr id="624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0"/>
            <a:ext cx="8572500" cy="66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1" y="1857376"/>
            <a:ext cx="178117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38767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sp>
        <p:nvSpPr>
          <p:cNvPr id="63491" name="AutoShape 4"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pic>
        <p:nvPicPr>
          <p:cNvPr id="6349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500063"/>
            <a:ext cx="908526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23162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AutoShape 2"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sp>
        <p:nvSpPr>
          <p:cNvPr id="64515" name="AutoShape 4"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pic>
        <p:nvPicPr>
          <p:cNvPr id="645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0"/>
            <a:ext cx="7386638" cy="641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855219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sp>
        <p:nvSpPr>
          <p:cNvPr id="65539" name="AutoShape 4"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14376"/>
            <a:ext cx="91440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2786064"/>
            <a:ext cx="877252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29024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1919288" y="476251"/>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spcAft>
                <a:spcPts val="600"/>
              </a:spcAft>
              <a:buClrTx/>
              <a:buSzTx/>
              <a:buNone/>
            </a:pPr>
            <a:r>
              <a:rPr lang="hu-HU" altLang="hu-HU" sz="2800">
                <a:latin typeface="Cambria" panose="02040503050406030204" pitchFamily="18" charset="0"/>
                <a:cs typeface="Times New Roman" panose="02020603050405020304" pitchFamily="18" charset="0"/>
              </a:rPr>
              <a:t>Fault frequencies of roller bearings in time domain</a:t>
            </a:r>
            <a:endParaRPr lang="en-GB" altLang="hu-HU" sz="2800">
              <a:latin typeface="Cambria" panose="02040503050406030204" pitchFamily="18" charset="0"/>
              <a:cs typeface="Times New Roman" panose="02020603050405020304" pitchFamily="18" charset="0"/>
            </a:endParaRPr>
          </a:p>
        </p:txBody>
      </p:sp>
      <p:cxnSp>
        <p:nvCxnSpPr>
          <p:cNvPr id="4" name="Egyenes összekötő 3"/>
          <p:cNvCxnSpPr/>
          <p:nvPr/>
        </p:nvCxnSpPr>
        <p:spPr>
          <a:xfrm>
            <a:off x="1992314" y="1196975"/>
            <a:ext cx="792003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412876"/>
            <a:ext cx="83534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97777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8CBE6BD0-A795-4ACF-BEAF-63AC20E70E50}" type="slidenum">
              <a:rPr lang="hu-HU" altLang="hu-HU" sz="1400">
                <a:solidFill>
                  <a:srgbClr val="FFFFFF"/>
                </a:solidFill>
              </a:rPr>
              <a:pPr>
                <a:spcBef>
                  <a:spcPct val="0"/>
                </a:spcBef>
                <a:buClrTx/>
                <a:buSzTx/>
                <a:buFontTx/>
                <a:buNone/>
              </a:pPr>
              <a:t>145</a:t>
            </a:fld>
            <a:endParaRPr lang="hu-HU" altLang="hu-HU" sz="1400">
              <a:solidFill>
                <a:srgbClr val="FFFFFF"/>
              </a:solidFill>
            </a:endParaRPr>
          </a:p>
        </p:txBody>
      </p:sp>
      <p:pic>
        <p:nvPicPr>
          <p:cNvPr id="7270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476251"/>
            <a:ext cx="83947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3896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743C19DD-83DB-41DA-B811-5723F566D275}" type="slidenum">
              <a:rPr lang="hu-HU" altLang="hu-HU" sz="1400">
                <a:solidFill>
                  <a:srgbClr val="FFFFFF"/>
                </a:solidFill>
              </a:rPr>
              <a:pPr>
                <a:spcBef>
                  <a:spcPct val="0"/>
                </a:spcBef>
                <a:buClrTx/>
                <a:buSzTx/>
                <a:buFontTx/>
                <a:buNone/>
              </a:pPr>
              <a:t>146</a:t>
            </a:fld>
            <a:endParaRPr lang="hu-HU" altLang="hu-HU" sz="1400">
              <a:solidFill>
                <a:srgbClr val="FFFFFF"/>
              </a:solidFill>
            </a:endParaRPr>
          </a:p>
        </p:txBody>
      </p:sp>
      <p:pic>
        <p:nvPicPr>
          <p:cNvPr id="737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836614"/>
            <a:ext cx="82581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11861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56A562AC-D032-45B1-A70D-9EA5B3EEA4CD}" type="slidenum">
              <a:rPr lang="hu-HU" altLang="hu-HU" sz="1400">
                <a:solidFill>
                  <a:srgbClr val="FFFFFF"/>
                </a:solidFill>
              </a:rPr>
              <a:pPr>
                <a:spcBef>
                  <a:spcPct val="0"/>
                </a:spcBef>
                <a:buClrTx/>
                <a:buSzTx/>
                <a:buFontTx/>
                <a:buNone/>
              </a:pPr>
              <a:t>147</a:t>
            </a:fld>
            <a:endParaRPr lang="hu-HU" altLang="hu-HU" sz="1400">
              <a:solidFill>
                <a:srgbClr val="FFFFFF"/>
              </a:solidFill>
            </a:endParaRPr>
          </a:p>
        </p:txBody>
      </p:sp>
      <p:pic>
        <p:nvPicPr>
          <p:cNvPr id="747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119189"/>
            <a:ext cx="819150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43758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CF190404-123F-4088-B0A8-B0D8E6D93D3B}" type="slidenum">
              <a:rPr lang="hu-HU" altLang="hu-HU" sz="1400">
                <a:solidFill>
                  <a:srgbClr val="FFFFFF"/>
                </a:solidFill>
              </a:rPr>
              <a:pPr>
                <a:spcBef>
                  <a:spcPct val="0"/>
                </a:spcBef>
                <a:buClrTx/>
                <a:buSzTx/>
                <a:buFontTx/>
                <a:buNone/>
              </a:pPr>
              <a:t>148</a:t>
            </a:fld>
            <a:endParaRPr lang="hu-HU" altLang="hu-HU" sz="1400">
              <a:solidFill>
                <a:srgbClr val="FFFFFF"/>
              </a:solidFill>
            </a:endParaRPr>
          </a:p>
        </p:txBody>
      </p:sp>
      <p:pic>
        <p:nvPicPr>
          <p:cNvPr id="757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476251"/>
            <a:ext cx="828040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9962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2E377CE1-2C2C-4F5E-A147-75A34C3C1A83}" type="slidenum">
              <a:rPr lang="hu-HU" altLang="hu-HU" sz="1400">
                <a:solidFill>
                  <a:srgbClr val="FFFFFF"/>
                </a:solidFill>
              </a:rPr>
              <a:pPr>
                <a:spcBef>
                  <a:spcPct val="0"/>
                </a:spcBef>
                <a:buClrTx/>
                <a:buSzTx/>
                <a:buFontTx/>
                <a:buNone/>
              </a:pPr>
              <a:t>149</a:t>
            </a:fld>
            <a:endParaRPr lang="hu-HU" altLang="hu-HU" sz="1400">
              <a:solidFill>
                <a:srgbClr val="FFFFFF"/>
              </a:solidFill>
            </a:endParaRPr>
          </a:p>
        </p:txBody>
      </p:sp>
      <p:pic>
        <p:nvPicPr>
          <p:cNvPr id="7680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620713"/>
            <a:ext cx="85010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3850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mtClean="0"/>
              <a:t>Fourier Analysis – Examples (cont’d)</a:t>
            </a: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l="6917" t="8795" r="7780" b="46494"/>
          <a:stretch>
            <a:fillRect/>
          </a:stretch>
        </p:blipFill>
        <p:spPr bwMode="auto">
          <a:xfrm>
            <a:off x="4648200" y="1676400"/>
            <a:ext cx="5257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6" name="Object 4"/>
          <p:cNvGraphicFramePr>
            <a:graphicFrameLocks noChangeAspect="1"/>
          </p:cNvGraphicFramePr>
          <p:nvPr/>
        </p:nvGraphicFramePr>
        <p:xfrm>
          <a:off x="1739901" y="2209800"/>
          <a:ext cx="2633663" cy="1309688"/>
        </p:xfrm>
        <a:graphic>
          <a:graphicData uri="http://schemas.openxmlformats.org/presentationml/2006/ole">
            <mc:AlternateContent xmlns:mc="http://schemas.openxmlformats.org/markup-compatibility/2006">
              <mc:Choice xmlns:v="urn:schemas-microsoft-com:vml" Requires="v">
                <p:oleObj spid="_x0000_s17415" name="Equation" r:id="rId5" imgW="1358310" imgH="672808" progId="Equation.3">
                  <p:embed/>
                </p:oleObj>
              </mc:Choice>
              <mc:Fallback>
                <p:oleObj name="Equation" r:id="rId5" imgW="1358310" imgH="672808" progId="Equation.3">
                  <p:embed/>
                  <p:pic>
                    <p:nvPicPr>
                      <p:cNvPr id="13316"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39901" y="2209800"/>
                        <a:ext cx="2633663" cy="1309688"/>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7" name="TextBox 5"/>
          <p:cNvSpPr txBox="1">
            <a:spLocks noChangeArrowheads="1"/>
          </p:cNvSpPr>
          <p:nvPr/>
        </p:nvSpPr>
        <p:spPr bwMode="auto">
          <a:xfrm>
            <a:off x="3352800" y="4876801"/>
            <a:ext cx="1030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F</a:t>
            </a:r>
            <a:r>
              <a:rPr lang="en-US" altLang="en-US" sz="2400" baseline="-25000"/>
              <a:t>4</a:t>
            </a:r>
            <a:r>
              <a:rPr lang="en-US" altLang="en-US" sz="2400"/>
              <a:t>(u) ?</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l="6917" t="52109" r="7780" b="3909"/>
          <a:stretch>
            <a:fillRect/>
          </a:stretch>
        </p:blipFill>
        <p:spPr bwMode="auto">
          <a:xfrm>
            <a:off x="4648200" y="4191001"/>
            <a:ext cx="52578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6042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8C23454A-F7B2-42A1-810B-67AFE37111C3}" type="slidenum">
              <a:rPr lang="hu-HU" altLang="hu-HU" sz="1400">
                <a:solidFill>
                  <a:srgbClr val="FFFFFF"/>
                </a:solidFill>
              </a:rPr>
              <a:pPr>
                <a:spcBef>
                  <a:spcPct val="0"/>
                </a:spcBef>
                <a:buClrTx/>
                <a:buSzTx/>
                <a:buFontTx/>
                <a:buNone/>
              </a:pPr>
              <a:t>150</a:t>
            </a:fld>
            <a:endParaRPr lang="hu-HU" altLang="hu-HU" sz="1400">
              <a:solidFill>
                <a:srgbClr val="FFFFFF"/>
              </a:solidFill>
            </a:endParaRPr>
          </a:p>
        </p:txBody>
      </p:sp>
      <p:pic>
        <p:nvPicPr>
          <p:cNvPr id="778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981075"/>
            <a:ext cx="78581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28176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6DEE41C4-4DA7-44CA-BA8A-15C7F6870417}" type="slidenum">
              <a:rPr lang="hu-HU" altLang="hu-HU" sz="1400">
                <a:solidFill>
                  <a:srgbClr val="FFFFFF"/>
                </a:solidFill>
              </a:rPr>
              <a:pPr>
                <a:spcBef>
                  <a:spcPct val="0"/>
                </a:spcBef>
                <a:buClrTx/>
                <a:buSzTx/>
                <a:buFontTx/>
                <a:buNone/>
              </a:pPr>
              <a:t>151</a:t>
            </a:fld>
            <a:endParaRPr lang="hu-HU" altLang="hu-HU" sz="1400">
              <a:solidFill>
                <a:srgbClr val="FFFFFF"/>
              </a:solidFill>
            </a:endParaRPr>
          </a:p>
        </p:txBody>
      </p:sp>
      <p:pic>
        <p:nvPicPr>
          <p:cNvPr id="78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4" y="642939"/>
            <a:ext cx="8072437"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185545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E5542616-05C1-4CF8-88B5-4AB24739AB80}" type="slidenum">
              <a:rPr lang="hu-HU" altLang="hu-HU" sz="1400">
                <a:solidFill>
                  <a:srgbClr val="FFFFFF"/>
                </a:solidFill>
              </a:rPr>
              <a:pPr>
                <a:spcBef>
                  <a:spcPct val="0"/>
                </a:spcBef>
                <a:buClrTx/>
                <a:buSzTx/>
                <a:buFontTx/>
                <a:buNone/>
              </a:pPr>
              <a:t>152</a:t>
            </a:fld>
            <a:endParaRPr lang="hu-HU" altLang="hu-HU" sz="1400">
              <a:solidFill>
                <a:srgbClr val="FFFFFF"/>
              </a:solidFill>
            </a:endParaRPr>
          </a:p>
        </p:txBody>
      </p:sp>
      <p:pic>
        <p:nvPicPr>
          <p:cNvPr id="798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25" y="928689"/>
            <a:ext cx="828675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586170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2E2874ED-2C2D-4947-B257-1BD203FED7D5}" type="slidenum">
              <a:rPr lang="hu-HU" altLang="hu-HU" sz="1400">
                <a:solidFill>
                  <a:srgbClr val="FFFFFF"/>
                </a:solidFill>
              </a:rPr>
              <a:pPr>
                <a:spcBef>
                  <a:spcPct val="0"/>
                </a:spcBef>
                <a:buClrTx/>
                <a:buSzTx/>
                <a:buFontTx/>
                <a:buNone/>
              </a:pPr>
              <a:t>153</a:t>
            </a:fld>
            <a:endParaRPr lang="hu-HU" altLang="hu-HU" sz="1400">
              <a:solidFill>
                <a:srgbClr val="FFFFFF"/>
              </a:solidFill>
            </a:endParaRP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714375"/>
            <a:ext cx="8215312"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39023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5217702" y="577334"/>
            <a:ext cx="1576072" cy="461665"/>
          </a:xfrm>
          <a:prstGeom prst="rect">
            <a:avLst/>
          </a:prstGeom>
        </p:spPr>
        <p:txBody>
          <a:bodyPr wrap="none">
            <a:spAutoFit/>
          </a:bodyPr>
          <a:lstStyle/>
          <a:p>
            <a:r>
              <a:rPr lang="hu-HU" sz="2400" b="1" dirty="0" err="1" smtClean="0"/>
              <a:t>Conclusion</a:t>
            </a:r>
            <a:endParaRPr lang="hu-HU" sz="2400" dirty="0"/>
          </a:p>
        </p:txBody>
      </p:sp>
      <p:sp>
        <p:nvSpPr>
          <p:cNvPr id="4" name="Téglalap 3"/>
          <p:cNvSpPr/>
          <p:nvPr/>
        </p:nvSpPr>
        <p:spPr>
          <a:xfrm>
            <a:off x="721902" y="1117103"/>
            <a:ext cx="11012898" cy="1200329"/>
          </a:xfrm>
          <a:prstGeom prst="rect">
            <a:avLst/>
          </a:prstGeom>
        </p:spPr>
        <p:txBody>
          <a:bodyPr wrap="square">
            <a:spAutoFit/>
          </a:bodyPr>
          <a:lstStyle/>
          <a:p>
            <a:pPr algn="just"/>
            <a:r>
              <a:rPr lang="hu-HU" sz="2400" dirty="0" err="1" smtClean="0"/>
              <a:t>All</a:t>
            </a:r>
            <a:r>
              <a:rPr lang="hu-HU" sz="2400" dirty="0" smtClean="0"/>
              <a:t> of </a:t>
            </a:r>
            <a:r>
              <a:rPr lang="hu-HU" sz="2400" dirty="0" err="1" smtClean="0"/>
              <a:t>these</a:t>
            </a:r>
            <a:r>
              <a:rPr lang="hu-HU" sz="2400" dirty="0" smtClean="0"/>
              <a:t> </a:t>
            </a:r>
            <a:r>
              <a:rPr lang="hu-HU" sz="2400" dirty="0" err="1" smtClean="0"/>
              <a:t>applications</a:t>
            </a:r>
            <a:r>
              <a:rPr lang="hu-HU" sz="2400" dirty="0" smtClean="0"/>
              <a:t> </a:t>
            </a:r>
            <a:r>
              <a:rPr lang="hu-HU" sz="2400" dirty="0" err="1" smtClean="0"/>
              <a:t>for</a:t>
            </a:r>
            <a:r>
              <a:rPr lang="hu-HU" sz="2400" dirty="0" smtClean="0"/>
              <a:t> </a:t>
            </a:r>
            <a:r>
              <a:rPr lang="hu-HU" sz="2400" dirty="0" err="1" smtClean="0"/>
              <a:t>the</a:t>
            </a:r>
            <a:r>
              <a:rPr lang="hu-HU" sz="2400" dirty="0" smtClean="0"/>
              <a:t> </a:t>
            </a:r>
            <a:r>
              <a:rPr lang="hu-HU" sz="2400" dirty="0" err="1" smtClean="0"/>
              <a:t>Students</a:t>
            </a:r>
            <a:r>
              <a:rPr lang="hu-HU" sz="2400" dirty="0" smtClean="0"/>
              <a:t> </a:t>
            </a:r>
            <a:r>
              <a:rPr lang="hu-HU" sz="2400" dirty="0" err="1" smtClean="0"/>
              <a:t>have</a:t>
            </a:r>
            <a:r>
              <a:rPr lang="hu-HU" sz="2400" dirty="0" smtClean="0"/>
              <a:t> a </a:t>
            </a:r>
            <a:r>
              <a:rPr lang="hu-HU" sz="2400" dirty="0" err="1" smtClean="0"/>
              <a:t>significant</a:t>
            </a:r>
            <a:r>
              <a:rPr lang="hu-HU" sz="2400" dirty="0" smtClean="0"/>
              <a:t> </a:t>
            </a:r>
            <a:r>
              <a:rPr lang="hu-HU" sz="2400" dirty="0" err="1" smtClean="0"/>
              <a:t>role</a:t>
            </a:r>
            <a:r>
              <a:rPr lang="hu-HU" sz="2400" dirty="0" smtClean="0"/>
              <a:t> in </a:t>
            </a:r>
            <a:r>
              <a:rPr lang="hu-HU" sz="2400" dirty="0" err="1" smtClean="0"/>
              <a:t>the</a:t>
            </a:r>
            <a:r>
              <a:rPr lang="hu-HU" sz="2400" dirty="0" smtClean="0"/>
              <a:t> </a:t>
            </a:r>
            <a:r>
              <a:rPr lang="hu-HU" sz="2400" dirty="0" err="1" smtClean="0"/>
              <a:t>field</a:t>
            </a:r>
            <a:r>
              <a:rPr lang="hu-HU" sz="2400" dirty="0" smtClean="0"/>
              <a:t> of </a:t>
            </a:r>
            <a:r>
              <a:rPr lang="hu-HU" sz="2400" dirty="0" err="1" smtClean="0"/>
              <a:t>mechanical</a:t>
            </a:r>
            <a:r>
              <a:rPr lang="hu-HU" sz="2400" dirty="0" smtClean="0"/>
              <a:t> </a:t>
            </a:r>
            <a:r>
              <a:rPr lang="hu-HU" sz="2400" dirty="0" err="1" smtClean="0"/>
              <a:t>engineering</a:t>
            </a:r>
            <a:r>
              <a:rPr lang="hu-HU" sz="2400" dirty="0" smtClean="0"/>
              <a:t> </a:t>
            </a:r>
            <a:r>
              <a:rPr lang="hu-HU" sz="2400" dirty="0" err="1" smtClean="0"/>
              <a:t>as</a:t>
            </a:r>
            <a:r>
              <a:rPr lang="hu-HU" sz="2400" dirty="0" smtClean="0"/>
              <a:t> </a:t>
            </a:r>
            <a:r>
              <a:rPr lang="hu-HU" sz="2400" dirty="0" err="1" smtClean="0"/>
              <a:t>the</a:t>
            </a:r>
            <a:r>
              <a:rPr lang="hu-HU" sz="2400" dirty="0" smtClean="0"/>
              <a:t> part of </a:t>
            </a:r>
            <a:r>
              <a:rPr lang="hu-HU" sz="2400" dirty="0" err="1" smtClean="0"/>
              <a:t>practical</a:t>
            </a:r>
            <a:r>
              <a:rPr lang="hu-HU" sz="2400" dirty="0" smtClean="0"/>
              <a:t> </a:t>
            </a:r>
            <a:r>
              <a:rPr lang="hu-HU" sz="2400" dirty="0" err="1" smtClean="0"/>
              <a:t>machine</a:t>
            </a:r>
            <a:r>
              <a:rPr lang="hu-HU" sz="2400" dirty="0" smtClean="0"/>
              <a:t> fault </a:t>
            </a:r>
            <a:r>
              <a:rPr lang="hu-HU" sz="2400" dirty="0" err="1" smtClean="0"/>
              <a:t>analysis</a:t>
            </a:r>
            <a:r>
              <a:rPr lang="hu-HU" sz="2400" dirty="0" smtClean="0"/>
              <a:t> </a:t>
            </a:r>
            <a:r>
              <a:rPr lang="hu-HU" sz="2400" dirty="0" err="1" smtClean="0"/>
              <a:t>to</a:t>
            </a:r>
            <a:r>
              <a:rPr lang="hu-HU" sz="2400" dirty="0" smtClean="0"/>
              <a:t> </a:t>
            </a:r>
            <a:r>
              <a:rPr lang="hu-HU" sz="2400" dirty="0" err="1" smtClean="0"/>
              <a:t>reveal</a:t>
            </a:r>
            <a:r>
              <a:rPr lang="hu-HU" sz="2400" dirty="0" smtClean="0"/>
              <a:t> </a:t>
            </a:r>
            <a:r>
              <a:rPr lang="hu-HU" sz="2400" dirty="0" err="1" smtClean="0"/>
              <a:t>problems</a:t>
            </a:r>
            <a:r>
              <a:rPr lang="hu-HU" sz="2400" dirty="0" smtClean="0"/>
              <a:t> and </a:t>
            </a:r>
            <a:r>
              <a:rPr lang="hu-HU" sz="2400" dirty="0" err="1" smtClean="0"/>
              <a:t>find</a:t>
            </a:r>
            <a:r>
              <a:rPr lang="hu-HU" sz="2400" dirty="0" smtClean="0"/>
              <a:t> </a:t>
            </a:r>
            <a:r>
              <a:rPr lang="hu-HU" sz="2400" dirty="0" err="1" smtClean="0"/>
              <a:t>practical</a:t>
            </a:r>
            <a:r>
              <a:rPr lang="hu-HU" sz="2400" dirty="0" smtClean="0"/>
              <a:t> </a:t>
            </a:r>
            <a:r>
              <a:rPr lang="hu-HU" sz="2400" dirty="0" err="1" smtClean="0"/>
              <a:t>optimal</a:t>
            </a:r>
            <a:r>
              <a:rPr lang="hu-HU" sz="2400" dirty="0" smtClean="0"/>
              <a:t> </a:t>
            </a:r>
            <a:r>
              <a:rPr lang="hu-HU" sz="2400" dirty="0" err="1" smtClean="0"/>
              <a:t>solutions</a:t>
            </a:r>
            <a:r>
              <a:rPr lang="hu-HU" sz="2400" dirty="0" smtClean="0"/>
              <a:t> </a:t>
            </a:r>
            <a:r>
              <a:rPr lang="hu-HU" sz="2400" dirty="0" err="1" smtClean="0"/>
              <a:t>how</a:t>
            </a:r>
            <a:r>
              <a:rPr lang="hu-HU" sz="2400" dirty="0" smtClean="0"/>
              <a:t> </a:t>
            </a:r>
            <a:r>
              <a:rPr lang="hu-HU" sz="2400" dirty="0" err="1" smtClean="0"/>
              <a:t>to</a:t>
            </a:r>
            <a:r>
              <a:rPr lang="hu-HU" sz="2400" dirty="0" smtClean="0"/>
              <a:t> </a:t>
            </a:r>
            <a:r>
              <a:rPr lang="hu-HU" sz="2400" dirty="0" err="1" smtClean="0"/>
              <a:t>mitigate</a:t>
            </a:r>
            <a:r>
              <a:rPr lang="hu-HU" sz="2400" dirty="0" smtClean="0"/>
              <a:t> </a:t>
            </a:r>
            <a:r>
              <a:rPr lang="hu-HU" sz="2400" dirty="0" err="1" smtClean="0"/>
              <a:t>them</a:t>
            </a:r>
            <a:r>
              <a:rPr lang="hu-HU" sz="2400" dirty="0" smtClean="0"/>
              <a:t>.</a:t>
            </a:r>
            <a:endParaRPr lang="hu-HU" sz="2400" dirty="0"/>
          </a:p>
        </p:txBody>
      </p:sp>
      <p:pic>
        <p:nvPicPr>
          <p:cNvPr id="9218" name="Picture 2" descr="New Business Outcomes with Automated Diagnostics - Efficient Pl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78" y="2764867"/>
            <a:ext cx="5642135" cy="376142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chine diagn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7094" y="2764867"/>
            <a:ext cx="4658565" cy="376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69184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746760" y="281520"/>
            <a:ext cx="10820400" cy="6163739"/>
          </a:xfrm>
          <a:prstGeom prst="rect">
            <a:avLst/>
          </a:prstGeom>
        </p:spPr>
        <p:txBody>
          <a:bodyPr wrap="square">
            <a:spAutoFit/>
          </a:bodyPr>
          <a:lstStyle/>
          <a:p>
            <a:pPr>
              <a:lnSpc>
                <a:spcPct val="115000"/>
              </a:lnSpc>
              <a:spcAft>
                <a:spcPts val="600"/>
              </a:spcAft>
            </a:pPr>
            <a:r>
              <a:rPr lang="hu-HU" sz="2400" b="1" i="1" dirty="0" err="1" smtClean="0">
                <a:latin typeface="Cambria" panose="02040503050406030204" pitchFamily="18" charset="0"/>
                <a:ea typeface="Calibri" panose="020F0502020204030204" pitchFamily="34" charset="0"/>
                <a:cs typeface="Times New Roman" panose="02020603050405020304" pitchFamily="18" charset="0"/>
              </a:rPr>
              <a:t>Example</a:t>
            </a:r>
            <a:r>
              <a:rPr lang="hu-HU" sz="2400" b="1" i="1" dirty="0" smtClean="0">
                <a:latin typeface="Cambria" panose="02040503050406030204" pitchFamily="18" charset="0"/>
                <a:ea typeface="Calibri" panose="020F0502020204030204" pitchFamily="34" charset="0"/>
                <a:cs typeface="Times New Roman" panose="02020603050405020304" pitchFamily="18" charset="0"/>
              </a:rPr>
              <a:t> </a:t>
            </a:r>
            <a:r>
              <a:rPr lang="hu-HU" sz="2400" b="1" i="1" dirty="0">
                <a:latin typeface="Cambria" panose="02040503050406030204" pitchFamily="18" charset="0"/>
                <a:ea typeface="Calibri" panose="020F0502020204030204" pitchFamily="34" charset="0"/>
                <a:cs typeface="Times New Roman" panose="02020603050405020304" pitchFamily="18" charset="0"/>
              </a:rPr>
              <a:t>e</a:t>
            </a:r>
            <a:r>
              <a:rPr lang="en-GB" sz="2400" b="1" i="1" dirty="0" err="1" smtClean="0">
                <a:latin typeface="Cambria" panose="02040503050406030204" pitchFamily="18" charset="0"/>
                <a:ea typeface="Calibri" panose="020F0502020204030204" pitchFamily="34" charset="0"/>
                <a:cs typeface="Times New Roman" panose="02020603050405020304" pitchFamily="18" charset="0"/>
              </a:rPr>
              <a:t>xercise</a:t>
            </a:r>
            <a:r>
              <a:rPr lang="hu-HU" sz="2400" b="1" i="1" dirty="0" smtClean="0">
                <a:latin typeface="Cambria" panose="02040503050406030204" pitchFamily="18" charset="0"/>
                <a:ea typeface="Calibri" panose="020F0502020204030204" pitchFamily="34" charset="0"/>
                <a:cs typeface="Times New Roman" panose="02020603050405020304" pitchFamily="18" charset="0"/>
              </a:rPr>
              <a:t> (out of </a:t>
            </a:r>
            <a:r>
              <a:rPr lang="hu-HU" sz="2400" b="1" i="1" dirty="0" err="1" smtClean="0">
                <a:latin typeface="Cambria" panose="02040503050406030204" pitchFamily="18" charset="0"/>
                <a:ea typeface="Calibri" panose="020F0502020204030204" pitchFamily="34" charset="0"/>
                <a:cs typeface="Times New Roman" panose="02020603050405020304" pitchFamily="18" charset="0"/>
              </a:rPr>
              <a:t>the</a:t>
            </a:r>
            <a:r>
              <a:rPr lang="hu-HU" sz="2400" b="1" i="1" dirty="0" smtClean="0">
                <a:latin typeface="Cambria" panose="02040503050406030204" pitchFamily="18" charset="0"/>
                <a:ea typeface="Calibri" panose="020F0502020204030204" pitchFamily="34" charset="0"/>
                <a:cs typeface="Times New Roman" panose="02020603050405020304" pitchFamily="18" charset="0"/>
              </a:rPr>
              <a:t> </a:t>
            </a:r>
            <a:r>
              <a:rPr lang="hu-HU" sz="2400" b="1" i="1" dirty="0" err="1" smtClean="0">
                <a:latin typeface="Cambria" panose="02040503050406030204" pitchFamily="18" charset="0"/>
                <a:ea typeface="Calibri" panose="020F0502020204030204" pitchFamily="34" charset="0"/>
                <a:cs typeface="Times New Roman" panose="02020603050405020304" pitchFamily="18" charset="0"/>
              </a:rPr>
              <a:t>total</a:t>
            </a:r>
            <a:r>
              <a:rPr lang="hu-HU" sz="2400" b="1" i="1" dirty="0" smtClean="0">
                <a:latin typeface="Cambria" panose="02040503050406030204" pitchFamily="18" charset="0"/>
                <a:ea typeface="Calibri" panose="020F0502020204030204" pitchFamily="34" charset="0"/>
                <a:cs typeface="Times New Roman" panose="02020603050405020304" pitchFamily="18" charset="0"/>
              </a:rPr>
              <a:t> 3 </a:t>
            </a:r>
            <a:r>
              <a:rPr lang="hu-HU" sz="2400" b="1" i="1" dirty="0" err="1" smtClean="0">
                <a:latin typeface="Cambria" panose="02040503050406030204" pitchFamily="18" charset="0"/>
                <a:ea typeface="Calibri" panose="020F0502020204030204" pitchFamily="34" charset="0"/>
                <a:cs typeface="Times New Roman" panose="02020603050405020304" pitchFamily="18" charset="0"/>
              </a:rPr>
              <a:t>exercises</a:t>
            </a:r>
            <a:r>
              <a:rPr lang="hu-HU" sz="2400" b="1" i="1" dirty="0" smtClean="0">
                <a:latin typeface="Cambria" panose="02040503050406030204" pitchFamily="18" charset="0"/>
                <a:ea typeface="Calibri" panose="020F0502020204030204" pitchFamily="34" charset="0"/>
                <a:cs typeface="Times New Roman" panose="02020603050405020304" pitchFamily="18" charset="0"/>
              </a:rPr>
              <a:t> in </a:t>
            </a:r>
            <a:r>
              <a:rPr lang="hu-HU" sz="2400" b="1" i="1" dirty="0" err="1" smtClean="0">
                <a:latin typeface="Cambria" panose="02040503050406030204" pitchFamily="18" charset="0"/>
                <a:ea typeface="Calibri" panose="020F0502020204030204" pitchFamily="34" charset="0"/>
                <a:cs typeface="Times New Roman" panose="02020603050405020304" pitchFamily="18" charset="0"/>
              </a:rPr>
              <a:t>this</a:t>
            </a:r>
            <a:r>
              <a:rPr lang="hu-HU" sz="2400" b="1" i="1" dirty="0" smtClean="0">
                <a:latin typeface="Cambria" panose="02040503050406030204" pitchFamily="18" charset="0"/>
                <a:ea typeface="Calibri" panose="020F0502020204030204" pitchFamily="34" charset="0"/>
                <a:cs typeface="Times New Roman" panose="02020603050405020304" pitchFamily="18" charset="0"/>
              </a:rPr>
              <a:t> </a:t>
            </a:r>
            <a:r>
              <a:rPr lang="hu-HU" sz="2400" b="1" i="1" dirty="0" err="1" smtClean="0">
                <a:latin typeface="Cambria" panose="02040503050406030204" pitchFamily="18" charset="0"/>
                <a:ea typeface="Calibri" panose="020F0502020204030204" pitchFamily="34" charset="0"/>
                <a:cs typeface="Times New Roman" panose="02020603050405020304" pitchFamily="18" charset="0"/>
              </a:rPr>
              <a:t>chapter</a:t>
            </a:r>
            <a:r>
              <a:rPr lang="hu-HU" sz="2400" b="1" i="1" dirty="0" smtClean="0">
                <a:latin typeface="Cambria" panose="02040503050406030204" pitchFamily="18" charset="0"/>
                <a:ea typeface="Calibri" panose="020F0502020204030204" pitchFamily="34" charset="0"/>
                <a:cs typeface="Times New Roman" panose="02020603050405020304" pitchFamily="18" charset="0"/>
              </a:rPr>
              <a:t>)</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2400" dirty="0">
                <a:latin typeface="Cambria" panose="02040503050406030204" pitchFamily="18" charset="0"/>
                <a:ea typeface="Calibri" panose="020F0502020204030204" pitchFamily="34" charset="0"/>
                <a:cs typeface="Times New Roman" panose="02020603050405020304" pitchFamily="18" charset="0"/>
              </a:rPr>
              <a:t>Use the echo detection application in MATLAB. Create a 45 Hz sine wave sampled at 100 Hz. Add an echo of the signal, with half the amplitude, 0.2 seconds after the beginning of the signal.</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2400" dirty="0">
                <a:latin typeface="Cambria" panose="02040503050406030204" pitchFamily="18" charset="0"/>
                <a:ea typeface="Calibri" panose="020F0502020204030204" pitchFamily="34" charset="0"/>
                <a:cs typeface="Times New Roman" panose="02020603050405020304" pitchFamily="18" charset="0"/>
              </a:rPr>
              <a:t>Compute and plot the complex </a:t>
            </a:r>
            <a:r>
              <a:rPr lang="en-GB" sz="2400" dirty="0" err="1">
                <a:latin typeface="Cambria" panose="02040503050406030204" pitchFamily="18" charset="0"/>
                <a:ea typeface="Calibri" panose="020F0502020204030204" pitchFamily="34" charset="0"/>
                <a:cs typeface="Times New Roman" panose="02020603050405020304" pitchFamily="18" charset="0"/>
              </a:rPr>
              <a:t>cepstrum</a:t>
            </a:r>
            <a:r>
              <a:rPr lang="en-GB" sz="2400" dirty="0">
                <a:latin typeface="Cambria" panose="02040503050406030204" pitchFamily="18" charset="0"/>
                <a:ea typeface="Calibri" panose="020F0502020204030204" pitchFamily="34" charset="0"/>
                <a:cs typeface="Times New Roman" panose="02020603050405020304" pitchFamily="18" charset="0"/>
              </a:rPr>
              <a:t> of the new signal</a:t>
            </a:r>
            <a:r>
              <a:rPr lang="en-GB" sz="2400" dirty="0" smtClean="0">
                <a:latin typeface="Cambria" panose="02040503050406030204" pitchFamily="18" charset="0"/>
                <a:ea typeface="Calibri" panose="020F0502020204030204" pitchFamily="34" charset="0"/>
                <a:cs typeface="Times New Roman" panose="02020603050405020304" pitchFamily="18" charset="0"/>
              </a:rPr>
              <a:t>.</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2400" b="1" i="1" dirty="0">
                <a:latin typeface="Cambria" panose="02040503050406030204" pitchFamily="18" charset="0"/>
                <a:ea typeface="Calibri" panose="020F0502020204030204" pitchFamily="34" charset="0"/>
                <a:cs typeface="Times New Roman" panose="02020603050405020304" pitchFamily="18" charset="0"/>
              </a:rPr>
              <a:t>Solution</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400" dirty="0">
                <a:latin typeface="Cambria" panose="02040503050406030204" pitchFamily="18" charset="0"/>
                <a:ea typeface="Calibri" panose="020F0502020204030204" pitchFamily="34" charset="0"/>
                <a:cs typeface="Times New Roman" panose="02020603050405020304" pitchFamily="18" charset="0"/>
              </a:rPr>
              <a:t>t = 0:0.01:1.27;</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400" dirty="0">
                <a:latin typeface="Cambria" panose="02040503050406030204" pitchFamily="18" charset="0"/>
                <a:ea typeface="Calibri" panose="020F0502020204030204" pitchFamily="34" charset="0"/>
                <a:cs typeface="Times New Roman" panose="02020603050405020304" pitchFamily="18" charset="0"/>
              </a:rPr>
              <a:t>s1 = sin(2*pi*45*t);</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400" dirty="0">
                <a:latin typeface="Cambria" panose="02040503050406030204" pitchFamily="18" charset="0"/>
                <a:ea typeface="Calibri" panose="020F0502020204030204" pitchFamily="34" charset="0"/>
                <a:cs typeface="Times New Roman" panose="02020603050405020304" pitchFamily="18" charset="0"/>
              </a:rPr>
              <a:t>s2 = s1 + 0.5*[zeros(1,20) s1(1:108)];</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2400" dirty="0">
                <a:latin typeface="Cambria" panose="02040503050406030204" pitchFamily="18" charset="0"/>
                <a:ea typeface="Calibri" panose="020F0502020204030204" pitchFamily="34" charset="0"/>
                <a:cs typeface="Times New Roman" panose="02020603050405020304" pitchFamily="18" charset="0"/>
              </a:rPr>
              <a:t> </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400" dirty="0">
                <a:latin typeface="Cambria" panose="02040503050406030204" pitchFamily="18" charset="0"/>
                <a:ea typeface="Calibri" panose="020F0502020204030204" pitchFamily="34" charset="0"/>
                <a:cs typeface="Times New Roman" panose="02020603050405020304" pitchFamily="18" charset="0"/>
              </a:rPr>
              <a:t>c = </a:t>
            </a:r>
            <a:r>
              <a:rPr lang="en-GB" sz="2400" dirty="0" err="1">
                <a:latin typeface="Cambria" panose="02040503050406030204" pitchFamily="18" charset="0"/>
                <a:ea typeface="Calibri" panose="020F0502020204030204" pitchFamily="34" charset="0"/>
                <a:cs typeface="Times New Roman" panose="02020603050405020304" pitchFamily="18" charset="0"/>
              </a:rPr>
              <a:t>cceps</a:t>
            </a:r>
            <a:r>
              <a:rPr lang="en-GB" sz="2400" dirty="0">
                <a:latin typeface="Cambria" panose="02040503050406030204" pitchFamily="18" charset="0"/>
                <a:ea typeface="Calibri" panose="020F0502020204030204" pitchFamily="34" charset="0"/>
                <a:cs typeface="Times New Roman" panose="02020603050405020304" pitchFamily="18" charset="0"/>
              </a:rPr>
              <a:t>(s2);</a:t>
            </a:r>
            <a:endParaRPr lang="hu-HU" sz="2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400" dirty="0">
                <a:latin typeface="Cambria" panose="02040503050406030204" pitchFamily="18" charset="0"/>
                <a:ea typeface="Calibri" panose="020F0502020204030204" pitchFamily="34" charset="0"/>
                <a:cs typeface="Times New Roman" panose="02020603050405020304" pitchFamily="18" charset="0"/>
              </a:rPr>
              <a:t>plot(</a:t>
            </a:r>
            <a:r>
              <a:rPr lang="en-GB" sz="2400" dirty="0" err="1">
                <a:latin typeface="Cambria" panose="02040503050406030204" pitchFamily="18" charset="0"/>
                <a:ea typeface="Calibri" panose="020F0502020204030204" pitchFamily="34" charset="0"/>
                <a:cs typeface="Times New Roman" panose="02020603050405020304" pitchFamily="18" charset="0"/>
              </a:rPr>
              <a:t>t,c</a:t>
            </a:r>
            <a:r>
              <a:rPr lang="en-GB" sz="2400" dirty="0">
                <a:latin typeface="Cambria" panose="02040503050406030204" pitchFamily="18" charset="0"/>
                <a:ea typeface="Calibri" panose="020F0502020204030204" pitchFamily="34" charset="0"/>
                <a:cs typeface="Times New Roman" panose="02020603050405020304" pitchFamily="18" charset="0"/>
              </a:rPr>
              <a:t>)</a:t>
            </a:r>
            <a:endParaRPr lang="hu-H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242012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p:nvPr/>
        </p:nvPicPr>
        <p:blipFill>
          <a:blip r:embed="rId2"/>
          <a:stretch>
            <a:fillRect/>
          </a:stretch>
        </p:blipFill>
        <p:spPr>
          <a:xfrm>
            <a:off x="2425065" y="736917"/>
            <a:ext cx="7067550" cy="5475605"/>
          </a:xfrm>
          <a:prstGeom prst="rect">
            <a:avLst/>
          </a:prstGeom>
        </p:spPr>
      </p:pic>
    </p:spTree>
    <p:extLst>
      <p:ext uri="{BB962C8B-B14F-4D97-AF65-F5344CB8AC3E}">
        <p14:creationId xmlns:p14="http://schemas.microsoft.com/office/powerpoint/2010/main" val="3138172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ounded Rectangle 1"/>
          <p:cNvSpPr>
            <a:spLocks noChangeArrowheads="1"/>
          </p:cNvSpPr>
          <p:nvPr/>
        </p:nvSpPr>
        <p:spPr bwMode="auto">
          <a:xfrm>
            <a:off x="1905000" y="1828800"/>
            <a:ext cx="8229600" cy="1219200"/>
          </a:xfrm>
          <a:prstGeom prst="roundRect">
            <a:avLst>
              <a:gd name="adj" fmla="val 16667"/>
            </a:avLst>
          </a:prstGeom>
          <a:solidFill>
            <a:schemeClr val="accent1"/>
          </a:solidFill>
          <a:ln w="12700" cap="sq" algn="ctr">
            <a:solidFill>
              <a:schemeClr val="tx1"/>
            </a:solidFill>
            <a:round/>
            <a:headEnd type="none" w="sm" len="sm"/>
            <a:tailEnd type="none" w="sm" len="sm"/>
          </a:ln>
        </p:spPr>
        <p:txBody>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5363" name="Title 1"/>
          <p:cNvSpPr>
            <a:spLocks noGrp="1"/>
          </p:cNvSpPr>
          <p:nvPr>
            <p:ph type="title" idx="4294967295"/>
          </p:nvPr>
        </p:nvSpPr>
        <p:spPr>
          <a:xfrm>
            <a:off x="2209800" y="609600"/>
            <a:ext cx="8458200" cy="1143000"/>
          </a:xfrm>
        </p:spPr>
        <p:txBody>
          <a:bodyPr/>
          <a:lstStyle/>
          <a:p>
            <a:r>
              <a:rPr lang="en-US" altLang="en-US" smtClean="0"/>
              <a:t>Limitations of Fourier Transform</a:t>
            </a:r>
          </a:p>
        </p:txBody>
      </p:sp>
      <p:sp>
        <p:nvSpPr>
          <p:cNvPr id="15364" name="Content Placeholder 2"/>
          <p:cNvSpPr>
            <a:spLocks noGrp="1"/>
          </p:cNvSpPr>
          <p:nvPr>
            <p:ph idx="4294967295"/>
          </p:nvPr>
        </p:nvSpPr>
        <p:spPr>
          <a:xfrm>
            <a:off x="2209800" y="1981200"/>
            <a:ext cx="7924800" cy="4114800"/>
          </a:xfrm>
        </p:spPr>
        <p:txBody>
          <a:bodyPr/>
          <a:lstStyle/>
          <a:p>
            <a:pPr>
              <a:buFontTx/>
              <a:buNone/>
            </a:pPr>
            <a:r>
              <a:rPr lang="en-US" altLang="en-US" smtClean="0"/>
              <a:t>1. Cannot not provide </a:t>
            </a:r>
            <a:r>
              <a:rPr lang="en-US" altLang="en-US" smtClean="0">
                <a:solidFill>
                  <a:schemeClr val="accent2"/>
                </a:solidFill>
              </a:rPr>
              <a:t>simultaneous </a:t>
            </a:r>
            <a:r>
              <a:rPr lang="en-US" altLang="en-US" smtClean="0"/>
              <a:t>time and frequency localization.</a:t>
            </a:r>
          </a:p>
          <a:p>
            <a:endParaRPr lang="en-US" altLang="en-US" smtClean="0"/>
          </a:p>
          <a:p>
            <a:pPr>
              <a:buFontTx/>
              <a:buNone/>
            </a:pPr>
            <a:endParaRPr lang="en-US" altLang="en-US" smtClean="0"/>
          </a:p>
        </p:txBody>
      </p:sp>
      <p:pic>
        <p:nvPicPr>
          <p:cNvPr id="15365" name="Picture 3"/>
          <p:cNvPicPr>
            <a:picLocks noChangeAspect="1" noChangeArrowheads="1"/>
          </p:cNvPicPr>
          <p:nvPr/>
        </p:nvPicPr>
        <p:blipFill>
          <a:blip r:embed="rId3">
            <a:extLst>
              <a:ext uri="{28A0092B-C50C-407E-A947-70E740481C1C}">
                <a14:useLocalDpi xmlns:a14="http://schemas.microsoft.com/office/drawing/2010/main" val="0"/>
              </a:ext>
            </a:extLst>
          </a:blip>
          <a:srcRect l="6917" t="8795" r="7780" b="46494"/>
          <a:stretch>
            <a:fillRect/>
          </a:stretch>
        </p:blipFill>
        <p:spPr bwMode="auto">
          <a:xfrm>
            <a:off x="1752601" y="3575050"/>
            <a:ext cx="41878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3"/>
          <p:cNvPicPr>
            <a:picLocks noChangeAspect="1" noChangeArrowheads="1"/>
          </p:cNvPicPr>
          <p:nvPr/>
        </p:nvPicPr>
        <p:blipFill>
          <a:blip r:embed="rId3">
            <a:extLst>
              <a:ext uri="{28A0092B-C50C-407E-A947-70E740481C1C}">
                <a14:useLocalDpi xmlns:a14="http://schemas.microsoft.com/office/drawing/2010/main" val="0"/>
              </a:ext>
            </a:extLst>
          </a:blip>
          <a:srcRect l="6917" t="52109" r="7780" b="3909"/>
          <a:stretch>
            <a:fillRect/>
          </a:stretch>
        </p:blipFill>
        <p:spPr bwMode="auto">
          <a:xfrm>
            <a:off x="6297613" y="3633789"/>
            <a:ext cx="41148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1"/>
          <p:cNvSpPr txBox="1">
            <a:spLocks noChangeArrowheads="1"/>
          </p:cNvSpPr>
          <p:nvPr/>
        </p:nvSpPr>
        <p:spPr bwMode="auto">
          <a:xfrm>
            <a:off x="6808788" y="5621339"/>
            <a:ext cx="332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1800"/>
              <a:t>Great localization in freq domain!</a:t>
            </a:r>
          </a:p>
        </p:txBody>
      </p:sp>
      <p:sp>
        <p:nvSpPr>
          <p:cNvPr id="15368" name="TextBox 7"/>
          <p:cNvSpPr txBox="1">
            <a:spLocks noChangeArrowheads="1"/>
          </p:cNvSpPr>
          <p:nvPr/>
        </p:nvSpPr>
        <p:spPr bwMode="auto">
          <a:xfrm>
            <a:off x="2209801" y="5621339"/>
            <a:ext cx="3249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1800"/>
              <a:t>Poor localization in freq domain!</a:t>
            </a:r>
          </a:p>
        </p:txBody>
      </p:sp>
    </p:spTree>
    <p:extLst>
      <p:ext uri="{BB962C8B-B14F-4D97-AF65-F5344CB8AC3E}">
        <p14:creationId xmlns:p14="http://schemas.microsoft.com/office/powerpoint/2010/main" val="2455572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ounded Rectangle 1"/>
          <p:cNvSpPr>
            <a:spLocks noChangeArrowheads="1"/>
          </p:cNvSpPr>
          <p:nvPr/>
        </p:nvSpPr>
        <p:spPr bwMode="auto">
          <a:xfrm>
            <a:off x="1828800" y="1752600"/>
            <a:ext cx="8229600" cy="1219200"/>
          </a:xfrm>
          <a:prstGeom prst="roundRect">
            <a:avLst>
              <a:gd name="adj" fmla="val 16667"/>
            </a:avLst>
          </a:prstGeom>
          <a:solidFill>
            <a:schemeClr val="accent1"/>
          </a:solidFill>
          <a:ln w="12700" cap="sq" algn="ctr">
            <a:solidFill>
              <a:schemeClr val="tx1"/>
            </a:solidFill>
            <a:round/>
            <a:headEnd type="none" w="sm" len="sm"/>
            <a:tailEnd type="none" w="sm" len="sm"/>
          </a:ln>
        </p:spPr>
        <p:txBody>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endParaRPr lang="en-US" altLang="en-US" sz="2400"/>
          </a:p>
        </p:txBody>
      </p:sp>
      <p:sp>
        <p:nvSpPr>
          <p:cNvPr id="17411" name="Title 1"/>
          <p:cNvSpPr>
            <a:spLocks noGrp="1"/>
          </p:cNvSpPr>
          <p:nvPr>
            <p:ph type="title" idx="4294967295"/>
          </p:nvPr>
        </p:nvSpPr>
        <p:spPr>
          <a:xfrm>
            <a:off x="2438400" y="609600"/>
            <a:ext cx="7924800" cy="1143000"/>
          </a:xfrm>
        </p:spPr>
        <p:txBody>
          <a:bodyPr>
            <a:normAutofit fontScale="90000"/>
          </a:bodyPr>
          <a:lstStyle/>
          <a:p>
            <a:r>
              <a:rPr lang="en-US" altLang="en-US" smtClean="0"/>
              <a:t>Limitations of Fourier Transform (cont’d)</a:t>
            </a:r>
          </a:p>
        </p:txBody>
      </p:sp>
      <p:sp>
        <p:nvSpPr>
          <p:cNvPr id="17412" name="Content Placeholder 2"/>
          <p:cNvSpPr>
            <a:spLocks noGrp="1"/>
          </p:cNvSpPr>
          <p:nvPr>
            <p:ph idx="4294967295"/>
          </p:nvPr>
        </p:nvSpPr>
        <p:spPr>
          <a:xfrm>
            <a:off x="2209800" y="1981200"/>
            <a:ext cx="7924800" cy="4114800"/>
          </a:xfrm>
        </p:spPr>
        <p:txBody>
          <a:bodyPr/>
          <a:lstStyle/>
          <a:p>
            <a:pPr>
              <a:buFontTx/>
              <a:buNone/>
            </a:pPr>
            <a:r>
              <a:rPr lang="en-US" altLang="en-US" smtClean="0"/>
              <a:t>2. Not very useful for analyzing </a:t>
            </a:r>
            <a:r>
              <a:rPr lang="en-US" altLang="en-US" smtClean="0">
                <a:solidFill>
                  <a:schemeClr val="accent2"/>
                </a:solidFill>
              </a:rPr>
              <a:t>time-variant, non-stationary</a:t>
            </a:r>
            <a:r>
              <a:rPr lang="en-US" altLang="en-US" smtClean="0"/>
              <a:t> signals.</a:t>
            </a:r>
          </a:p>
          <a:p>
            <a:endParaRPr lang="en-US" altLang="en-US" smtClean="0"/>
          </a:p>
          <a:p>
            <a:pPr>
              <a:buFontTx/>
              <a:buNone/>
            </a:pPr>
            <a:endParaRPr lang="en-US" altLang="en-US" smtClean="0"/>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6917" t="8795" r="7780" b="48715"/>
          <a:stretch>
            <a:fillRect/>
          </a:stretch>
        </p:blipFill>
        <p:spPr bwMode="auto">
          <a:xfrm>
            <a:off x="1828801" y="4267200"/>
            <a:ext cx="3992563"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p:nvPicPr>
        <p:blipFill>
          <a:blip r:embed="rId5">
            <a:extLst>
              <a:ext uri="{28A0092B-C50C-407E-A947-70E740481C1C}">
                <a14:useLocalDpi xmlns:a14="http://schemas.microsoft.com/office/drawing/2010/main" val="0"/>
              </a:ext>
            </a:extLst>
          </a:blip>
          <a:srcRect l="7220" t="10300" r="6137" b="46410"/>
          <a:stretch>
            <a:fillRect/>
          </a:stretch>
        </p:blipFill>
        <p:spPr bwMode="auto">
          <a:xfrm>
            <a:off x="6153150" y="4267200"/>
            <a:ext cx="41910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9"/>
          <p:cNvSpPr>
            <a:spLocks noChangeArrowheads="1"/>
          </p:cNvSpPr>
          <p:nvPr/>
        </p:nvSpPr>
        <p:spPr bwMode="auto">
          <a:xfrm>
            <a:off x="2743201" y="3490914"/>
            <a:ext cx="2765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000">
                <a:solidFill>
                  <a:srgbClr val="FFC000"/>
                </a:solidFill>
              </a:rPr>
              <a:t>Stationary signal</a:t>
            </a:r>
          </a:p>
          <a:p>
            <a:pPr>
              <a:spcBef>
                <a:spcPct val="0"/>
              </a:spcBef>
              <a:buFontTx/>
              <a:buNone/>
            </a:pPr>
            <a:r>
              <a:rPr lang="en-US" altLang="en-US" sz="2000"/>
              <a:t>(non-varying frequency)</a:t>
            </a:r>
          </a:p>
        </p:txBody>
      </p:sp>
      <p:sp>
        <p:nvSpPr>
          <p:cNvPr id="8" name="Rectangle 13"/>
          <p:cNvSpPr>
            <a:spLocks noChangeArrowheads="1"/>
          </p:cNvSpPr>
          <p:nvPr/>
        </p:nvSpPr>
        <p:spPr bwMode="auto">
          <a:xfrm>
            <a:off x="6934200" y="3451226"/>
            <a:ext cx="23955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000">
                <a:solidFill>
                  <a:srgbClr val="FFC000"/>
                </a:solidFill>
              </a:rPr>
              <a:t>Non-stationary signal</a:t>
            </a:r>
          </a:p>
          <a:p>
            <a:pPr>
              <a:spcBef>
                <a:spcPct val="0"/>
              </a:spcBef>
              <a:buFontTx/>
              <a:buNone/>
            </a:pPr>
            <a:r>
              <a:rPr lang="en-US" altLang="en-US" sz="2000"/>
              <a:t>(varying frequency)</a:t>
            </a:r>
          </a:p>
        </p:txBody>
      </p:sp>
      <p:graphicFrame>
        <p:nvGraphicFramePr>
          <p:cNvPr id="9" name="Object 4"/>
          <p:cNvGraphicFramePr>
            <a:graphicFrameLocks noChangeAspect="1"/>
          </p:cNvGraphicFramePr>
          <p:nvPr/>
        </p:nvGraphicFramePr>
        <p:xfrm>
          <a:off x="1938338" y="3633789"/>
          <a:ext cx="665162" cy="420687"/>
        </p:xfrm>
        <a:graphic>
          <a:graphicData uri="http://schemas.openxmlformats.org/presentationml/2006/ole">
            <mc:AlternateContent xmlns:mc="http://schemas.openxmlformats.org/markup-compatibility/2006">
              <mc:Choice xmlns:v="urn:schemas-microsoft-com:vml" Requires="v">
                <p:oleObj spid="_x0000_s18444" name="Equation" r:id="rId6" imgW="342603" imgH="215713" progId="Equation.3">
                  <p:embed/>
                </p:oleObj>
              </mc:Choice>
              <mc:Fallback>
                <p:oleObj name="Equation" r:id="rId6" imgW="342603" imgH="215713" progId="Equation.3">
                  <p:embed/>
                  <p:pic>
                    <p:nvPicPr>
                      <p:cNvPr id="9"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8338" y="3633789"/>
                        <a:ext cx="665162" cy="420687"/>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10"/>
          <p:cNvGraphicFramePr>
            <a:graphicFrameLocks noChangeAspect="1"/>
          </p:cNvGraphicFramePr>
          <p:nvPr/>
        </p:nvGraphicFramePr>
        <p:xfrm>
          <a:off x="6324601" y="3598863"/>
          <a:ext cx="588963" cy="393700"/>
        </p:xfrm>
        <a:graphic>
          <a:graphicData uri="http://schemas.openxmlformats.org/presentationml/2006/ole">
            <mc:AlternateContent xmlns:mc="http://schemas.openxmlformats.org/markup-compatibility/2006">
              <mc:Choice xmlns:v="urn:schemas-microsoft-com:vml" Requires="v">
                <p:oleObj spid="_x0000_s18445" name="Equation" r:id="rId8" imgW="342751" imgH="228501" progId="Equation.3">
                  <p:embed/>
                </p:oleObj>
              </mc:Choice>
              <mc:Fallback>
                <p:oleObj name="Equation" r:id="rId8" imgW="342751" imgH="228501" progId="Equation.3">
                  <p:embed/>
                  <p:pic>
                    <p:nvPicPr>
                      <p:cNvPr id="1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1" y="3598863"/>
                        <a:ext cx="588963" cy="39370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2120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idx="4294967295"/>
          </p:nvPr>
        </p:nvSpPr>
        <p:spPr>
          <a:xfrm>
            <a:off x="2438400" y="609600"/>
            <a:ext cx="7924800" cy="1143000"/>
          </a:xfrm>
        </p:spPr>
        <p:txBody>
          <a:bodyPr>
            <a:normAutofit fontScale="90000"/>
          </a:bodyPr>
          <a:lstStyle/>
          <a:p>
            <a:r>
              <a:rPr lang="en-US" altLang="en-US" smtClean="0"/>
              <a:t>Limitations of Fourier Transform (cont’d)</a:t>
            </a:r>
          </a:p>
        </p:txBody>
      </p:sp>
      <p:pic>
        <p:nvPicPr>
          <p:cNvPr id="19459" name="Picture 9"/>
          <p:cNvPicPr>
            <a:picLocks noChangeAspect="1" noChangeArrowheads="1"/>
          </p:cNvPicPr>
          <p:nvPr/>
        </p:nvPicPr>
        <p:blipFill>
          <a:blip r:embed="rId3">
            <a:extLst>
              <a:ext uri="{28A0092B-C50C-407E-A947-70E740481C1C}">
                <a14:useLocalDpi xmlns:a14="http://schemas.microsoft.com/office/drawing/2010/main" val="0"/>
              </a:ext>
            </a:extLst>
          </a:blip>
          <a:srcRect l="6917" t="53423" r="7780" b="3909"/>
          <a:stretch>
            <a:fillRect/>
          </a:stretch>
        </p:blipFill>
        <p:spPr bwMode="auto">
          <a:xfrm>
            <a:off x="1978026" y="3044825"/>
            <a:ext cx="3948113"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10"/>
          <p:cNvSpPr txBox="1">
            <a:spLocks noChangeArrowheads="1"/>
          </p:cNvSpPr>
          <p:nvPr/>
        </p:nvSpPr>
        <p:spPr bwMode="auto">
          <a:xfrm>
            <a:off x="1978026" y="2290763"/>
            <a:ext cx="817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lgn="r" eaLnBrk="1" hangingPunct="1">
              <a:spcBef>
                <a:spcPct val="0"/>
              </a:spcBef>
              <a:buFontTx/>
              <a:buNone/>
            </a:pPr>
            <a:r>
              <a:rPr kumimoji="0" lang="en-US" altLang="en-US" sz="2400"/>
              <a:t>F</a:t>
            </a:r>
            <a:r>
              <a:rPr kumimoji="0" lang="en-US" altLang="en-US" sz="2400" baseline="-25000"/>
              <a:t>4</a:t>
            </a:r>
            <a:r>
              <a:rPr kumimoji="0" lang="en-US" altLang="en-US" sz="2400"/>
              <a:t>(</a:t>
            </a:r>
            <a:r>
              <a:rPr kumimoji="0" lang="en-US" altLang="en-US" sz="2400">
                <a:cs typeface="Times New Roman" panose="02020603050405020304" pitchFamily="18" charset="0"/>
              </a:rPr>
              <a:t>u</a:t>
            </a:r>
            <a:r>
              <a:rPr kumimoji="0" lang="en-US" altLang="en-US" sz="2400"/>
              <a:t>)</a:t>
            </a:r>
          </a:p>
        </p:txBody>
      </p:sp>
      <p:sp>
        <p:nvSpPr>
          <p:cNvPr id="19461" name="Rectangle 10"/>
          <p:cNvSpPr>
            <a:spLocks noChangeArrowheads="1"/>
          </p:cNvSpPr>
          <p:nvPr/>
        </p:nvSpPr>
        <p:spPr bwMode="auto">
          <a:xfrm>
            <a:off x="2879725" y="2062164"/>
            <a:ext cx="220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r>
              <a:rPr kumimoji="0" lang="en-US" altLang="en-US" sz="1800"/>
              <a:t>Three frequency components,</a:t>
            </a:r>
          </a:p>
          <a:p>
            <a:pPr eaLnBrk="1" hangingPunct="1">
              <a:spcBef>
                <a:spcPct val="0"/>
              </a:spcBef>
              <a:buFontTx/>
              <a:buNone/>
            </a:pPr>
            <a:r>
              <a:rPr kumimoji="0" lang="en-US" altLang="en-US" sz="1800"/>
              <a:t>present at </a:t>
            </a:r>
            <a:r>
              <a:rPr kumimoji="0" lang="en-US" altLang="en-US" sz="1800">
                <a:solidFill>
                  <a:srgbClr val="FFC000"/>
                </a:solidFill>
              </a:rPr>
              <a:t>all times!</a:t>
            </a:r>
            <a:r>
              <a:rPr kumimoji="0" lang="en-US" altLang="en-US" sz="1800"/>
              <a:t> </a:t>
            </a:r>
          </a:p>
        </p:txBody>
      </p:sp>
      <p:pic>
        <p:nvPicPr>
          <p:cNvPr id="19462" name="Picture 4"/>
          <p:cNvPicPr>
            <a:picLocks noChangeAspect="1" noChangeArrowheads="1"/>
          </p:cNvPicPr>
          <p:nvPr/>
        </p:nvPicPr>
        <p:blipFill>
          <a:blip r:embed="rId4">
            <a:extLst>
              <a:ext uri="{28A0092B-C50C-407E-A947-70E740481C1C}">
                <a14:useLocalDpi xmlns:a14="http://schemas.microsoft.com/office/drawing/2010/main" val="0"/>
              </a:ext>
            </a:extLst>
          </a:blip>
          <a:srcRect l="7220" t="56310" r="6137" b="2145"/>
          <a:stretch>
            <a:fillRect/>
          </a:stretch>
        </p:blipFill>
        <p:spPr bwMode="auto">
          <a:xfrm>
            <a:off x="6096001" y="3079750"/>
            <a:ext cx="4157663" cy="16779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3" name="Rectangle 10"/>
          <p:cNvSpPr>
            <a:spLocks noChangeArrowheads="1"/>
          </p:cNvSpPr>
          <p:nvPr/>
        </p:nvSpPr>
        <p:spPr bwMode="auto">
          <a:xfrm>
            <a:off x="7053264" y="2081214"/>
            <a:ext cx="2917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r>
              <a:rPr kumimoji="0" lang="en-US" altLang="en-US" sz="1800"/>
              <a:t>Three frequency </a:t>
            </a:r>
          </a:p>
          <a:p>
            <a:pPr eaLnBrk="1" hangingPunct="1">
              <a:spcBef>
                <a:spcPct val="0"/>
              </a:spcBef>
              <a:buFontTx/>
              <a:buNone/>
            </a:pPr>
            <a:r>
              <a:rPr kumimoji="0" lang="en-US" altLang="en-US" sz="1800"/>
              <a:t>components, </a:t>
            </a:r>
            <a:r>
              <a:rPr kumimoji="0" lang="en-US" altLang="en-US" sz="1800">
                <a:solidFill>
                  <a:srgbClr val="FFC000"/>
                </a:solidFill>
              </a:rPr>
              <a:t>NOT</a:t>
            </a:r>
            <a:r>
              <a:rPr kumimoji="0" lang="en-US" altLang="en-US" sz="1800"/>
              <a:t> present </a:t>
            </a:r>
          </a:p>
          <a:p>
            <a:pPr eaLnBrk="1" hangingPunct="1">
              <a:spcBef>
                <a:spcPct val="0"/>
              </a:spcBef>
              <a:buFontTx/>
              <a:buNone/>
            </a:pPr>
            <a:r>
              <a:rPr kumimoji="0" lang="en-US" altLang="en-US" sz="1800"/>
              <a:t>at all times! </a:t>
            </a:r>
          </a:p>
        </p:txBody>
      </p:sp>
      <p:sp>
        <p:nvSpPr>
          <p:cNvPr id="19464" name="Text Box 11"/>
          <p:cNvSpPr txBox="1">
            <a:spLocks noChangeArrowheads="1"/>
          </p:cNvSpPr>
          <p:nvPr/>
        </p:nvSpPr>
        <p:spPr bwMode="auto">
          <a:xfrm>
            <a:off x="6181726" y="2259013"/>
            <a:ext cx="8175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lgn="r" eaLnBrk="1" hangingPunct="1">
              <a:spcBef>
                <a:spcPct val="0"/>
              </a:spcBef>
              <a:buFontTx/>
              <a:buNone/>
            </a:pPr>
            <a:r>
              <a:rPr kumimoji="0" lang="en-US" altLang="en-US" sz="2400"/>
              <a:t>F</a:t>
            </a:r>
            <a:r>
              <a:rPr kumimoji="0" lang="en-US" altLang="en-US" sz="2400" baseline="-25000"/>
              <a:t>5</a:t>
            </a:r>
            <a:r>
              <a:rPr kumimoji="0" lang="en-US" altLang="en-US" sz="2400"/>
              <a:t>(</a:t>
            </a:r>
            <a:r>
              <a:rPr kumimoji="0" lang="en-US" altLang="en-US" sz="2400">
                <a:cs typeface="Times New Roman" panose="02020603050405020304" pitchFamily="18" charset="0"/>
              </a:rPr>
              <a:t>u</a:t>
            </a:r>
            <a:r>
              <a:rPr kumimoji="0" lang="en-US" altLang="en-US" sz="2400"/>
              <a:t>)</a:t>
            </a:r>
          </a:p>
        </p:txBody>
      </p:sp>
      <p:sp>
        <p:nvSpPr>
          <p:cNvPr id="19465" name="Text Box 8"/>
          <p:cNvSpPr txBox="1">
            <a:spLocks noChangeArrowheads="1"/>
          </p:cNvSpPr>
          <p:nvPr/>
        </p:nvSpPr>
        <p:spPr bwMode="auto">
          <a:xfrm>
            <a:off x="2801939" y="5313364"/>
            <a:ext cx="7221537"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r>
              <a:rPr kumimoji="0" lang="en-US" altLang="en-US" sz="2000"/>
              <a:t>Perfect knowledge of </a:t>
            </a:r>
            <a:r>
              <a:rPr kumimoji="0" lang="en-US" altLang="en-US" sz="2000">
                <a:solidFill>
                  <a:srgbClr val="FFC000"/>
                </a:solidFill>
              </a:rPr>
              <a:t>what</a:t>
            </a:r>
            <a:r>
              <a:rPr kumimoji="0" lang="en-US" altLang="en-US" sz="2000"/>
              <a:t>  frequencies exist, but </a:t>
            </a:r>
            <a:r>
              <a:rPr kumimoji="0" lang="en-US" altLang="en-US" sz="2000">
                <a:solidFill>
                  <a:srgbClr val="FFC000"/>
                </a:solidFill>
              </a:rPr>
              <a:t>no</a:t>
            </a:r>
            <a:r>
              <a:rPr kumimoji="0" lang="en-US" altLang="en-US" sz="2000"/>
              <a:t> </a:t>
            </a:r>
          </a:p>
          <a:p>
            <a:pPr eaLnBrk="1" hangingPunct="1">
              <a:spcBef>
                <a:spcPct val="0"/>
              </a:spcBef>
              <a:buFontTx/>
              <a:buNone/>
            </a:pPr>
            <a:r>
              <a:rPr kumimoji="0" lang="en-US" altLang="en-US" sz="2000"/>
              <a:t>information about </a:t>
            </a:r>
            <a:r>
              <a:rPr kumimoji="0" lang="en-US" altLang="en-US" sz="2000">
                <a:solidFill>
                  <a:srgbClr val="FFC000"/>
                </a:solidFill>
              </a:rPr>
              <a:t>where</a:t>
            </a:r>
            <a:r>
              <a:rPr kumimoji="0" lang="en-US" altLang="en-US" sz="2000"/>
              <a:t>  these frequencies are</a:t>
            </a:r>
            <a:r>
              <a:rPr kumimoji="0" lang="en-US" altLang="en-US" sz="2000" u="sng"/>
              <a:t> </a:t>
            </a:r>
            <a:r>
              <a:rPr kumimoji="0" lang="en-US" altLang="en-US" sz="2000"/>
              <a:t>located in </a:t>
            </a:r>
            <a:r>
              <a:rPr kumimoji="0" lang="en-US" altLang="en-US" sz="2000">
                <a:solidFill>
                  <a:srgbClr val="FFC000"/>
                </a:solidFill>
              </a:rPr>
              <a:t>time</a:t>
            </a:r>
            <a:r>
              <a:rPr kumimoji="0" lang="en-US" altLang="en-US" sz="2000"/>
              <a:t>!</a:t>
            </a:r>
          </a:p>
        </p:txBody>
      </p:sp>
    </p:spTree>
    <p:extLst>
      <p:ext uri="{BB962C8B-B14F-4D97-AF65-F5344CB8AC3E}">
        <p14:creationId xmlns:p14="http://schemas.microsoft.com/office/powerpoint/2010/main" val="1870956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1919288" y="476251"/>
            <a:ext cx="79930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spcAft>
                <a:spcPts val="600"/>
              </a:spcAft>
              <a:buClrTx/>
              <a:buSzTx/>
              <a:buNone/>
            </a:pPr>
            <a:r>
              <a:rPr lang="hu-HU" altLang="hu-HU" sz="2800">
                <a:latin typeface="Cambria" panose="02040503050406030204" pitchFamily="18" charset="0"/>
                <a:cs typeface="Times New Roman" panose="02020603050405020304" pitchFamily="18" charset="0"/>
              </a:rPr>
              <a:t>Statistical feature extraction in time domain</a:t>
            </a:r>
            <a:endParaRPr lang="en-GB" altLang="hu-HU" sz="2800">
              <a:latin typeface="Cambria" panose="02040503050406030204" pitchFamily="18" charset="0"/>
            </a:endParaRPr>
          </a:p>
        </p:txBody>
      </p:sp>
      <p:cxnSp>
        <p:nvCxnSpPr>
          <p:cNvPr id="7" name="Egyenes összekötő 6"/>
          <p:cNvCxnSpPr/>
          <p:nvPr/>
        </p:nvCxnSpPr>
        <p:spPr>
          <a:xfrm>
            <a:off x="1992314" y="1196975"/>
            <a:ext cx="792003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556" name="AutoShape 2"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sp>
        <p:nvSpPr>
          <p:cNvPr id="23557" name="AutoShape 4" descr="imap://kocsisi@mk.unideb.hu:143/fetch%3EUID%3E.INBOX%3E32297?part=1.2&amp;type=image/jpeg&amp;filename=20140128_161341.jp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eaLnBrk="1" hangingPunct="1">
              <a:spcBef>
                <a:spcPct val="0"/>
              </a:spcBef>
              <a:buClrTx/>
              <a:buSzTx/>
              <a:buFontTx/>
              <a:buNone/>
            </a:pPr>
            <a:endParaRPr lang="hu-HU" altLang="hu-HU" sz="1800"/>
          </a:p>
        </p:txBody>
      </p:sp>
      <p:pic>
        <p:nvPicPr>
          <p:cNvPr id="235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9" y="2997200"/>
            <a:ext cx="26193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401" y="5394326"/>
            <a:ext cx="25368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539" y="4181475"/>
            <a:ext cx="34004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188" y="1528764"/>
            <a:ext cx="33337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4" y="1662114"/>
            <a:ext cx="305752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0463" y="4133851"/>
            <a:ext cx="34861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4276" y="2873376"/>
            <a:ext cx="258127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1075" y="4964113"/>
            <a:ext cx="24003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Dia számának helye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D7A5D0D0-19C8-41E5-83BA-4139A366818D}" type="slidenum">
              <a:rPr lang="hu-HU" altLang="hu-HU" sz="1400">
                <a:solidFill>
                  <a:srgbClr val="FFFFFF"/>
                </a:solidFill>
              </a:rPr>
              <a:pPr>
                <a:spcBef>
                  <a:spcPct val="0"/>
                </a:spcBef>
                <a:buClrTx/>
                <a:buSzTx/>
                <a:buFontTx/>
                <a:buNone/>
              </a:pPr>
              <a:t>19</a:t>
            </a:fld>
            <a:endParaRPr lang="hu-HU" altLang="hu-HU" sz="1400">
              <a:solidFill>
                <a:srgbClr val="FFFFFF"/>
              </a:solidFill>
            </a:endParaRPr>
          </a:p>
        </p:txBody>
      </p:sp>
    </p:spTree>
    <p:extLst>
      <p:ext uri="{BB962C8B-B14F-4D97-AF65-F5344CB8AC3E}">
        <p14:creationId xmlns:p14="http://schemas.microsoft.com/office/powerpoint/2010/main" val="3249622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21448C-224E-4C15-8C52-A7E2D8DE575E}"/>
              </a:ext>
            </a:extLst>
          </p:cNvPr>
          <p:cNvSpPr>
            <a:spLocks noGrp="1"/>
          </p:cNvSpPr>
          <p:nvPr>
            <p:ph type="ctrTitle"/>
          </p:nvPr>
        </p:nvSpPr>
        <p:spPr>
          <a:xfrm>
            <a:off x="472027" y="1222912"/>
            <a:ext cx="5689601" cy="1199923"/>
          </a:xfrm>
        </p:spPr>
        <p:txBody>
          <a:bodyPr>
            <a:noAutofit/>
          </a:bodyPr>
          <a:lstStyle/>
          <a:p>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en-GB" sz="3600" b="1" dirty="0" smtClean="0">
                <a:solidFill>
                  <a:schemeClr val="bg1"/>
                </a:solidFill>
              </a:rPr>
              <a:t>Vibration </a:t>
            </a:r>
            <a:r>
              <a:rPr lang="en-GB" sz="3600" b="1" dirty="0">
                <a:solidFill>
                  <a:schemeClr val="bg1"/>
                </a:solidFill>
              </a:rPr>
              <a:t>Signal Analysis for</a:t>
            </a:r>
            <a:br>
              <a:rPr lang="en-GB" sz="3600" b="1" dirty="0">
                <a:solidFill>
                  <a:schemeClr val="bg1"/>
                </a:solidFill>
              </a:rPr>
            </a:br>
            <a:r>
              <a:rPr lang="en-GB" sz="3600" b="1" dirty="0">
                <a:solidFill>
                  <a:schemeClr val="bg1"/>
                </a:solidFill>
              </a:rPr>
              <a:t>Machinery Condition Monitoring</a:t>
            </a:r>
            <a:endParaRPr lang="hu-HU" sz="3600" b="1" dirty="0">
              <a:solidFill>
                <a:schemeClr val="bg1"/>
              </a:solidFill>
            </a:endParaRPr>
          </a:p>
        </p:txBody>
      </p:sp>
      <p:sp>
        <p:nvSpPr>
          <p:cNvPr id="3" name="Alcím 2">
            <a:extLst>
              <a:ext uri="{FF2B5EF4-FFF2-40B4-BE49-F238E27FC236}">
                <a16:creationId xmlns:a16="http://schemas.microsoft.com/office/drawing/2014/main" id="{FA288B8D-A4D8-4A72-8E1D-1E4673E596E8}"/>
              </a:ext>
            </a:extLst>
          </p:cNvPr>
          <p:cNvSpPr>
            <a:spLocks noGrp="1"/>
          </p:cNvSpPr>
          <p:nvPr>
            <p:ph type="subTitle" idx="1"/>
          </p:nvPr>
        </p:nvSpPr>
        <p:spPr>
          <a:xfrm>
            <a:off x="670146" y="2872192"/>
            <a:ext cx="4044895" cy="1532168"/>
          </a:xfrm>
        </p:spPr>
        <p:txBody>
          <a:bodyPr>
            <a:normAutofit/>
          </a:bodyPr>
          <a:lstStyle/>
          <a:p>
            <a:pPr algn="l"/>
            <a:r>
              <a:rPr lang="hu-HU" sz="2800" dirty="0" err="1" smtClean="0">
                <a:solidFill>
                  <a:schemeClr val="bg1"/>
                </a:solidFill>
              </a:rPr>
              <a:t>Authors</a:t>
            </a:r>
            <a:r>
              <a:rPr lang="hu-HU" sz="2800" dirty="0" smtClean="0">
                <a:solidFill>
                  <a:schemeClr val="bg1"/>
                </a:solidFill>
              </a:rPr>
              <a:t>: </a:t>
            </a:r>
          </a:p>
          <a:p>
            <a:pPr algn="l"/>
            <a:r>
              <a:rPr lang="hu-HU" sz="2800" dirty="0" smtClean="0">
                <a:solidFill>
                  <a:schemeClr val="bg1"/>
                </a:solidFill>
              </a:rPr>
              <a:t>Imre Kocsis,</a:t>
            </a:r>
          </a:p>
          <a:p>
            <a:pPr algn="l"/>
            <a:r>
              <a:rPr lang="hu-HU" sz="2800" dirty="0" smtClean="0">
                <a:solidFill>
                  <a:schemeClr val="bg1"/>
                </a:solidFill>
              </a:rPr>
              <a:t>Krisztián Deák</a:t>
            </a:r>
          </a:p>
          <a:p>
            <a:pPr algn="l"/>
            <a:endParaRPr lang="hu-HU" sz="2800" dirty="0">
              <a:solidFill>
                <a:schemeClr val="bg1"/>
              </a:solidFill>
            </a:endParaRPr>
          </a:p>
          <a:p>
            <a:pPr algn="l"/>
            <a:endParaRPr lang="hu-HU" sz="2800" dirty="0" smtClean="0">
              <a:solidFill>
                <a:schemeClr val="bg1"/>
              </a:solidFill>
            </a:endParaRPr>
          </a:p>
          <a:p>
            <a:pPr algn="l"/>
            <a:endParaRPr lang="hu-HU" sz="2800" dirty="0">
              <a:solidFill>
                <a:schemeClr val="bg1"/>
              </a:solidFill>
            </a:endParaRPr>
          </a:p>
        </p:txBody>
      </p:sp>
      <p:sp>
        <p:nvSpPr>
          <p:cNvPr id="4" name="Téglalap 3"/>
          <p:cNvSpPr/>
          <p:nvPr/>
        </p:nvSpPr>
        <p:spPr>
          <a:xfrm>
            <a:off x="4715042" y="4808753"/>
            <a:ext cx="1018227" cy="584775"/>
          </a:xfrm>
          <a:prstGeom prst="rect">
            <a:avLst/>
          </a:prstGeom>
        </p:spPr>
        <p:txBody>
          <a:bodyPr wrap="none">
            <a:spAutoFit/>
          </a:bodyPr>
          <a:lstStyle/>
          <a:p>
            <a:r>
              <a:rPr lang="hu-HU" sz="3200" dirty="0" smtClean="0">
                <a:solidFill>
                  <a:schemeClr val="bg1"/>
                </a:solidFill>
              </a:rPr>
              <a:t>2022</a:t>
            </a:r>
            <a:endParaRPr lang="hu-HU" sz="3200" dirty="0">
              <a:solidFill>
                <a:schemeClr val="bg1"/>
              </a:solidFill>
            </a:endParaRPr>
          </a:p>
        </p:txBody>
      </p:sp>
      <p:pic>
        <p:nvPicPr>
          <p:cNvPr id="7" name="Kép 6"/>
          <p:cNvPicPr>
            <a:picLocks noChangeAspect="1"/>
          </p:cNvPicPr>
          <p:nvPr/>
        </p:nvPicPr>
        <p:blipFill>
          <a:blip r:embed="rId3"/>
          <a:stretch>
            <a:fillRect/>
          </a:stretch>
        </p:blipFill>
        <p:spPr>
          <a:xfrm>
            <a:off x="0" y="0"/>
            <a:ext cx="12192000" cy="6857999"/>
          </a:xfrm>
          <a:prstGeom prst="rect">
            <a:avLst/>
          </a:prstGeom>
        </p:spPr>
      </p:pic>
    </p:spTree>
    <p:extLst>
      <p:ext uri="{BB962C8B-B14F-4D97-AF65-F5344CB8AC3E}">
        <p14:creationId xmlns:p14="http://schemas.microsoft.com/office/powerpoint/2010/main" val="1348705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sz="3200"/>
              <a:t>Short Time Fourier Transform (STFT)</a:t>
            </a:r>
          </a:p>
        </p:txBody>
      </p:sp>
      <p:sp>
        <p:nvSpPr>
          <p:cNvPr id="39939" name="Rectangle 3"/>
          <p:cNvSpPr>
            <a:spLocks noGrp="1" noChangeArrowheads="1"/>
          </p:cNvSpPr>
          <p:nvPr>
            <p:ph type="body" idx="1"/>
          </p:nvPr>
        </p:nvSpPr>
        <p:spPr>
          <a:xfrm>
            <a:off x="2209800" y="1752600"/>
            <a:ext cx="8001000" cy="4114800"/>
          </a:xfrm>
        </p:spPr>
        <p:txBody>
          <a:bodyPr/>
          <a:lstStyle/>
          <a:p>
            <a:pPr eaLnBrk="1" hangingPunct="1">
              <a:spcBef>
                <a:spcPct val="50000"/>
              </a:spcBef>
              <a:buFont typeface="Wingdings" panose="05000000000000000000" pitchFamily="2" charset="2"/>
              <a:buChar char=""/>
            </a:pPr>
            <a:r>
              <a:rPr lang="en-US" altLang="en-US" sz="2400"/>
              <a:t>Segment signal into narrow time intervals (i.e., narrow enough to be considered stationary) and take the FT of each segment.</a:t>
            </a:r>
          </a:p>
          <a:p>
            <a:pPr eaLnBrk="1" hangingPunct="1">
              <a:spcBef>
                <a:spcPct val="50000"/>
              </a:spcBef>
              <a:buFont typeface="Wingdings" panose="05000000000000000000" pitchFamily="2" charset="2"/>
              <a:buChar char=""/>
            </a:pPr>
            <a:r>
              <a:rPr lang="en-US" altLang="en-US" sz="2400"/>
              <a:t>Each FT provides the spectral information of a separate time-slice of the signal, providing </a:t>
            </a:r>
            <a:r>
              <a:rPr lang="en-US" altLang="en-US" sz="2400">
                <a:solidFill>
                  <a:schemeClr val="accent2"/>
                </a:solidFill>
              </a:rPr>
              <a:t>simultaneous</a:t>
            </a:r>
            <a:r>
              <a:rPr lang="en-US" altLang="en-US" sz="2400"/>
              <a:t> </a:t>
            </a:r>
            <a:r>
              <a:rPr lang="en-US" altLang="en-US" sz="2400">
                <a:solidFill>
                  <a:srgbClr val="FFFF00"/>
                </a:solidFill>
              </a:rPr>
              <a:t>time</a:t>
            </a:r>
            <a:r>
              <a:rPr lang="en-US" altLang="en-US" sz="2400"/>
              <a:t> and </a:t>
            </a:r>
            <a:r>
              <a:rPr lang="en-US" altLang="en-US" sz="2400">
                <a:solidFill>
                  <a:srgbClr val="FFFF00"/>
                </a:solidFill>
              </a:rPr>
              <a:t>frequency</a:t>
            </a:r>
            <a:r>
              <a:rPr lang="en-US" altLang="en-US" sz="2400"/>
              <a:t> information.</a:t>
            </a:r>
          </a:p>
          <a:p>
            <a:pPr eaLnBrk="1" hangingPunct="1">
              <a:spcBef>
                <a:spcPct val="50000"/>
              </a:spcBef>
              <a:buFont typeface="Wingdings" panose="05000000000000000000" pitchFamily="2" charset="2"/>
              <a:buChar char=""/>
            </a:pPr>
            <a:endParaRPr lang="en-US" altLang="en-US" b="1" smtClean="0"/>
          </a:p>
          <a:p>
            <a:endParaRPr lang="en-US" altLang="en-US" sz="2200"/>
          </a:p>
        </p:txBody>
      </p:sp>
      <p:pic>
        <p:nvPicPr>
          <p:cNvPr id="39940" name="Picture 5"/>
          <p:cNvPicPr>
            <a:picLocks noChangeAspect="1" noChangeArrowheads="1"/>
          </p:cNvPicPr>
          <p:nvPr/>
        </p:nvPicPr>
        <p:blipFill>
          <a:blip r:embed="rId3">
            <a:extLst>
              <a:ext uri="{28A0092B-C50C-407E-A947-70E740481C1C}">
                <a14:useLocalDpi xmlns:a14="http://schemas.microsoft.com/office/drawing/2010/main" val="0"/>
              </a:ext>
            </a:extLst>
          </a:blip>
          <a:srcRect l="7220" t="10300" r="6137" b="46410"/>
          <a:stretch>
            <a:fillRect/>
          </a:stretch>
        </p:blipFill>
        <p:spPr bwMode="auto">
          <a:xfrm>
            <a:off x="3124200" y="4343401"/>
            <a:ext cx="65532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Rectangle 5"/>
          <p:cNvSpPr>
            <a:spLocks noChangeArrowheads="1"/>
          </p:cNvSpPr>
          <p:nvPr/>
        </p:nvSpPr>
        <p:spPr bwMode="auto">
          <a:xfrm>
            <a:off x="5715000" y="4621213"/>
            <a:ext cx="1371600" cy="1524000"/>
          </a:xfrm>
          <a:prstGeom prst="rect">
            <a:avLst/>
          </a:prstGeom>
          <a:noFill/>
          <a:ln w="57150" cap="sq">
            <a:solidFill>
              <a:schemeClr val="accent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26793774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smtClean="0"/>
              <a:t>STFT - Steps</a:t>
            </a:r>
          </a:p>
        </p:txBody>
      </p:sp>
      <p:sp>
        <p:nvSpPr>
          <p:cNvPr id="41987" name="Rectangle 1027"/>
          <p:cNvSpPr>
            <a:spLocks noGrp="1" noChangeArrowheads="1"/>
          </p:cNvSpPr>
          <p:nvPr>
            <p:ph type="body" idx="1"/>
          </p:nvPr>
        </p:nvSpPr>
        <p:spPr>
          <a:xfrm>
            <a:off x="1752600" y="1752600"/>
            <a:ext cx="8458200" cy="4572000"/>
          </a:xfrm>
        </p:spPr>
        <p:txBody>
          <a:bodyPr/>
          <a:lstStyle/>
          <a:p>
            <a:pPr marL="457200" indent="-457200">
              <a:buNone/>
            </a:pPr>
            <a:r>
              <a:rPr lang="en-US" altLang="en-US" sz="2400"/>
              <a:t>		</a:t>
            </a:r>
            <a:r>
              <a:rPr lang="en-US" altLang="en-US" sz="2000">
                <a:solidFill>
                  <a:srgbClr val="FFC000"/>
                </a:solidFill>
              </a:rPr>
              <a:t>(1) </a:t>
            </a:r>
            <a:r>
              <a:rPr lang="en-US" altLang="en-US" sz="2000"/>
              <a:t>Choose a window of finite length</a:t>
            </a:r>
          </a:p>
          <a:p>
            <a:pPr marL="457200" indent="-457200">
              <a:buNone/>
            </a:pPr>
            <a:r>
              <a:rPr lang="en-US" altLang="en-US" sz="2000"/>
              <a:t>		</a:t>
            </a:r>
            <a:r>
              <a:rPr lang="en-US" altLang="en-US" sz="2000">
                <a:solidFill>
                  <a:srgbClr val="FFC000"/>
                </a:solidFill>
              </a:rPr>
              <a:t>(2) </a:t>
            </a:r>
            <a:r>
              <a:rPr lang="en-US" altLang="en-US" sz="2000"/>
              <a:t>Place the window on top of the signal at t=0</a:t>
            </a:r>
          </a:p>
          <a:p>
            <a:pPr marL="457200" indent="-457200">
              <a:buNone/>
            </a:pPr>
            <a:r>
              <a:rPr lang="en-US" altLang="en-US" sz="2000"/>
              <a:t>		</a:t>
            </a:r>
            <a:r>
              <a:rPr lang="en-US" altLang="en-US" sz="2000">
                <a:solidFill>
                  <a:srgbClr val="FFC000"/>
                </a:solidFill>
              </a:rPr>
              <a:t>(3) </a:t>
            </a:r>
            <a:r>
              <a:rPr lang="en-US" altLang="en-US" sz="2000"/>
              <a:t>Truncate the signal using this window</a:t>
            </a:r>
          </a:p>
          <a:p>
            <a:pPr marL="457200" indent="-457200">
              <a:buNone/>
            </a:pPr>
            <a:r>
              <a:rPr lang="en-US" altLang="en-US" sz="2000"/>
              <a:t>		</a:t>
            </a:r>
            <a:r>
              <a:rPr lang="en-US" altLang="en-US" sz="2000">
                <a:solidFill>
                  <a:srgbClr val="FFC000"/>
                </a:solidFill>
              </a:rPr>
              <a:t>(4) </a:t>
            </a:r>
            <a:r>
              <a:rPr lang="en-US" altLang="en-US" sz="2000"/>
              <a:t>Compute the FT of the truncated signal, save results.</a:t>
            </a:r>
          </a:p>
          <a:p>
            <a:pPr marL="457200" indent="-457200">
              <a:buNone/>
            </a:pPr>
            <a:r>
              <a:rPr lang="en-US" altLang="en-US" sz="2000"/>
              <a:t>		</a:t>
            </a:r>
            <a:r>
              <a:rPr lang="en-US" altLang="en-US" sz="2000">
                <a:solidFill>
                  <a:srgbClr val="FFC000"/>
                </a:solidFill>
              </a:rPr>
              <a:t>(5) </a:t>
            </a:r>
            <a:r>
              <a:rPr lang="en-US" altLang="en-US" sz="2000"/>
              <a:t>Incrementally slide the window to the right </a:t>
            </a:r>
          </a:p>
          <a:p>
            <a:pPr marL="457200" indent="-457200">
              <a:buNone/>
            </a:pPr>
            <a:r>
              <a:rPr lang="en-US" altLang="en-US" sz="2000"/>
              <a:t>		</a:t>
            </a:r>
            <a:r>
              <a:rPr lang="en-US" altLang="en-US" sz="2000">
                <a:solidFill>
                  <a:srgbClr val="FFC000"/>
                </a:solidFill>
              </a:rPr>
              <a:t>(6) </a:t>
            </a:r>
            <a:r>
              <a:rPr lang="en-US" altLang="en-US" sz="2000"/>
              <a:t>Go to step 3, until window reaches the end of the signal</a:t>
            </a:r>
          </a:p>
          <a:p>
            <a:pPr marL="457200" indent="-457200"/>
            <a:endParaRPr lang="en-US" altLang="en-US" sz="2000"/>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l="7220" t="10300" r="6137" b="46410"/>
          <a:stretch>
            <a:fillRect/>
          </a:stretch>
        </p:blipFill>
        <p:spPr bwMode="auto">
          <a:xfrm>
            <a:off x="2819400" y="4419601"/>
            <a:ext cx="65532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581400" y="4648200"/>
            <a:ext cx="1371600" cy="1524000"/>
          </a:xfrm>
          <a:prstGeom prst="rect">
            <a:avLst/>
          </a:prstGeom>
          <a:noFill/>
          <a:ln w="57150" cap="sq">
            <a:solidFill>
              <a:schemeClr val="accent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endParaRPr lang="en-US" altLang="en-US" sz="2400"/>
          </a:p>
        </p:txBody>
      </p:sp>
    </p:spTree>
    <p:extLst>
      <p:ext uri="{BB962C8B-B14F-4D97-AF65-F5344CB8AC3E}">
        <p14:creationId xmlns:p14="http://schemas.microsoft.com/office/powerpoint/2010/main" val="1891325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5.55112E-17 1.11111E-6 L 0.45833 1.11111E-6 " pathEditMode="relative" rAng="0" ptsTypes="AA">
                                      <p:cBhvr>
                                        <p:cTn id="6" dur="3000" fill="hold"/>
                                        <p:tgtEl>
                                          <p:spTgt spid="5"/>
                                        </p:tgtEl>
                                        <p:attrNameLst>
                                          <p:attrName>ppt_x</p:attrName>
                                          <p:attrName>ppt_y</p:attrName>
                                        </p:attrNameLst>
                                      </p:cBhvr>
                                      <p:rCtr x="229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sz="3200"/>
              <a:t>STFT - Definition</a:t>
            </a:r>
          </a:p>
        </p:txBody>
      </p:sp>
      <p:graphicFrame>
        <p:nvGraphicFramePr>
          <p:cNvPr id="44035" name="Object 3"/>
          <p:cNvGraphicFramePr>
            <a:graphicFrameLocks noChangeAspect="1"/>
          </p:cNvGraphicFramePr>
          <p:nvPr/>
        </p:nvGraphicFramePr>
        <p:xfrm>
          <a:off x="2930525" y="3267075"/>
          <a:ext cx="6775450" cy="1016000"/>
        </p:xfrm>
        <a:graphic>
          <a:graphicData uri="http://schemas.openxmlformats.org/presentationml/2006/ole">
            <mc:AlternateContent xmlns:mc="http://schemas.openxmlformats.org/markup-compatibility/2006">
              <mc:Choice xmlns:v="urn:schemas-microsoft-com:vml" Requires="v">
                <p:oleObj spid="_x0000_s19463" name="Equation" r:id="rId4" imgW="2540000" imgH="381000" progId="Equation.DSMT4">
                  <p:embed/>
                </p:oleObj>
              </mc:Choice>
              <mc:Fallback>
                <p:oleObj name="Equation" r:id="rId4" imgW="2540000" imgH="381000" progId="Equation.DSMT4">
                  <p:embed/>
                  <p:pic>
                    <p:nvPicPr>
                      <p:cNvPr id="440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525" y="3267075"/>
                        <a:ext cx="6775450" cy="10160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4036" name="Line 6"/>
          <p:cNvSpPr>
            <a:spLocks noChangeShapeType="1"/>
          </p:cNvSpPr>
          <p:nvPr/>
        </p:nvSpPr>
        <p:spPr bwMode="auto">
          <a:xfrm>
            <a:off x="4052888" y="2695576"/>
            <a:ext cx="436562" cy="714375"/>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037" name="Text Box 7"/>
          <p:cNvSpPr txBox="1">
            <a:spLocks noChangeArrowheads="1"/>
          </p:cNvSpPr>
          <p:nvPr/>
        </p:nvSpPr>
        <p:spPr bwMode="auto">
          <a:xfrm>
            <a:off x="3368676" y="2066926"/>
            <a:ext cx="1196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lgn="ctr" eaLnBrk="1" hangingPunct="1">
              <a:spcBef>
                <a:spcPct val="0"/>
              </a:spcBef>
              <a:buFontTx/>
              <a:buNone/>
            </a:pPr>
            <a:r>
              <a:rPr kumimoji="0" lang="en-US" altLang="en-US" sz="2000"/>
              <a:t>time </a:t>
            </a:r>
          </a:p>
          <a:p>
            <a:pPr algn="ctr" eaLnBrk="1" hangingPunct="1">
              <a:spcBef>
                <a:spcPct val="0"/>
              </a:spcBef>
              <a:buFontTx/>
              <a:buNone/>
            </a:pPr>
            <a:r>
              <a:rPr kumimoji="0" lang="en-US" altLang="en-US" sz="2000"/>
              <a:t>parameter</a:t>
            </a:r>
          </a:p>
        </p:txBody>
      </p:sp>
      <p:sp>
        <p:nvSpPr>
          <p:cNvPr id="44038" name="Line 8"/>
          <p:cNvSpPr>
            <a:spLocks noChangeShapeType="1"/>
          </p:cNvSpPr>
          <p:nvPr/>
        </p:nvSpPr>
        <p:spPr bwMode="auto">
          <a:xfrm flipH="1">
            <a:off x="4929189" y="2711450"/>
            <a:ext cx="325437" cy="763588"/>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039" name="Text Box 9"/>
          <p:cNvSpPr txBox="1">
            <a:spLocks noChangeArrowheads="1"/>
          </p:cNvSpPr>
          <p:nvPr/>
        </p:nvSpPr>
        <p:spPr bwMode="auto">
          <a:xfrm>
            <a:off x="4681539" y="2057401"/>
            <a:ext cx="12080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lgn="ctr" eaLnBrk="1" hangingPunct="1">
              <a:spcBef>
                <a:spcPct val="0"/>
              </a:spcBef>
              <a:buFontTx/>
              <a:buNone/>
            </a:pPr>
            <a:r>
              <a:rPr kumimoji="0" lang="en-US" altLang="en-US" sz="2000"/>
              <a:t>frequency</a:t>
            </a:r>
          </a:p>
          <a:p>
            <a:pPr algn="ctr" eaLnBrk="1" hangingPunct="1">
              <a:spcBef>
                <a:spcPct val="0"/>
              </a:spcBef>
              <a:buFontTx/>
              <a:buNone/>
            </a:pPr>
            <a:r>
              <a:rPr kumimoji="0" lang="en-US" altLang="en-US" sz="2000"/>
              <a:t>parameter</a:t>
            </a:r>
          </a:p>
        </p:txBody>
      </p:sp>
      <p:sp>
        <p:nvSpPr>
          <p:cNvPr id="44040" name="Line 12"/>
          <p:cNvSpPr>
            <a:spLocks noChangeShapeType="1"/>
          </p:cNvSpPr>
          <p:nvPr/>
        </p:nvSpPr>
        <p:spPr bwMode="auto">
          <a:xfrm flipV="1">
            <a:off x="6318250" y="3898901"/>
            <a:ext cx="438150" cy="989013"/>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041" name="Text Box 13"/>
          <p:cNvSpPr txBox="1">
            <a:spLocks noChangeArrowheads="1"/>
          </p:cNvSpPr>
          <p:nvPr/>
        </p:nvSpPr>
        <p:spPr bwMode="auto">
          <a:xfrm>
            <a:off x="5259388" y="5111751"/>
            <a:ext cx="1338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lgn="ctr" eaLnBrk="1" hangingPunct="1">
              <a:spcBef>
                <a:spcPct val="0"/>
              </a:spcBef>
              <a:buFontTx/>
              <a:buNone/>
            </a:pPr>
            <a:r>
              <a:rPr kumimoji="0" lang="en-US" altLang="en-US" sz="2000"/>
              <a:t>windowing</a:t>
            </a:r>
          </a:p>
          <a:p>
            <a:pPr algn="ctr" eaLnBrk="1" hangingPunct="1">
              <a:spcBef>
                <a:spcPct val="0"/>
              </a:spcBef>
              <a:buFontTx/>
              <a:buNone/>
            </a:pPr>
            <a:r>
              <a:rPr kumimoji="0" lang="en-US" altLang="en-US" sz="2000"/>
              <a:t>function</a:t>
            </a:r>
          </a:p>
        </p:txBody>
      </p:sp>
      <p:sp>
        <p:nvSpPr>
          <p:cNvPr id="44042" name="Line 14"/>
          <p:cNvSpPr>
            <a:spLocks noChangeShapeType="1"/>
          </p:cNvSpPr>
          <p:nvPr/>
        </p:nvSpPr>
        <p:spPr bwMode="auto">
          <a:xfrm flipH="1" flipV="1">
            <a:off x="7826375" y="3873501"/>
            <a:ext cx="311150" cy="1154113"/>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043" name="Text Box 15"/>
          <p:cNvSpPr txBox="1">
            <a:spLocks noChangeArrowheads="1"/>
          </p:cNvSpPr>
          <p:nvPr/>
        </p:nvSpPr>
        <p:spPr bwMode="auto">
          <a:xfrm>
            <a:off x="7107238" y="5113338"/>
            <a:ext cx="2659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lgn="ctr" eaLnBrk="1" hangingPunct="1">
              <a:spcBef>
                <a:spcPct val="0"/>
              </a:spcBef>
              <a:buFontTx/>
              <a:buNone/>
            </a:pPr>
            <a:r>
              <a:rPr kumimoji="0" lang="en-US" altLang="en-US" sz="2000"/>
              <a:t>centered at t=t’</a:t>
            </a:r>
          </a:p>
        </p:txBody>
      </p:sp>
      <p:sp>
        <p:nvSpPr>
          <p:cNvPr id="44044" name="TextBox 1"/>
          <p:cNvSpPr txBox="1">
            <a:spLocks noChangeArrowheads="1"/>
          </p:cNvSpPr>
          <p:nvPr/>
        </p:nvSpPr>
        <p:spPr bwMode="auto">
          <a:xfrm>
            <a:off x="3781425" y="38830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000">
                <a:solidFill>
                  <a:srgbClr val="FFFF00"/>
                </a:solidFill>
                <a:sym typeface="Wingdings" panose="05000000000000000000" pitchFamily="2" charset="2"/>
              </a:rPr>
              <a:t>2D function</a:t>
            </a:r>
            <a:endParaRPr lang="en-US" altLang="en-US" sz="2000">
              <a:solidFill>
                <a:srgbClr val="FFFF00"/>
              </a:solidFill>
            </a:endParaRPr>
          </a:p>
        </p:txBody>
      </p:sp>
    </p:spTree>
    <p:extLst>
      <p:ext uri="{BB962C8B-B14F-4D97-AF65-F5344CB8AC3E}">
        <p14:creationId xmlns:p14="http://schemas.microsoft.com/office/powerpoint/2010/main" val="2294408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mtClean="0"/>
              <a:t>Example</a:t>
            </a:r>
          </a:p>
        </p:txBody>
      </p:sp>
      <p:sp>
        <p:nvSpPr>
          <p:cNvPr id="46083" name="Rectangle 3"/>
          <p:cNvSpPr>
            <a:spLocks noGrp="1" noChangeArrowheads="1"/>
          </p:cNvSpPr>
          <p:nvPr>
            <p:ph type="body" idx="1"/>
          </p:nvPr>
        </p:nvSpPr>
        <p:spPr/>
        <p:txBody>
          <a:bodyPr/>
          <a:lstStyle/>
          <a:p>
            <a:pPr eaLnBrk="1" hangingPunct="1"/>
            <a:endParaRPr lang="en-US" altLang="en-US" smtClean="0"/>
          </a:p>
          <a:p>
            <a:endParaRPr lang="en-US" altLang="en-US" smtClean="0"/>
          </a:p>
        </p:txBody>
      </p:sp>
      <p:pic>
        <p:nvPicPr>
          <p:cNvPr id="46084" name="Picture 185" descr="C:\WWW\WAVELETS\stft_tim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828801"/>
            <a:ext cx="72390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7"/>
          <p:cNvSpPr txBox="1">
            <a:spLocks noChangeArrowheads="1"/>
          </p:cNvSpPr>
          <p:nvPr/>
        </p:nvSpPr>
        <p:spPr bwMode="auto">
          <a:xfrm>
            <a:off x="1905000" y="2895601"/>
            <a:ext cx="577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f(t)</a:t>
            </a:r>
          </a:p>
        </p:txBody>
      </p:sp>
      <p:sp>
        <p:nvSpPr>
          <p:cNvPr id="46086" name="Rectangle 9"/>
          <p:cNvSpPr>
            <a:spLocks noChangeArrowheads="1"/>
          </p:cNvSpPr>
          <p:nvPr/>
        </p:nvSpPr>
        <p:spPr bwMode="auto">
          <a:xfrm>
            <a:off x="4191000" y="5257801"/>
            <a:ext cx="4114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000"/>
              <a:t>[0 – 300] ms </a:t>
            </a:r>
            <a:r>
              <a:rPr lang="en-US" altLang="en-US" sz="2000">
                <a:sym typeface="Wingdings" panose="05000000000000000000" pitchFamily="2" charset="2"/>
              </a:rPr>
              <a:t></a:t>
            </a:r>
            <a:r>
              <a:rPr lang="en-US" altLang="en-US" sz="2000"/>
              <a:t> 75 Hz sinusoid</a:t>
            </a:r>
          </a:p>
          <a:p>
            <a:pPr>
              <a:spcBef>
                <a:spcPct val="0"/>
              </a:spcBef>
              <a:buFontTx/>
              <a:buNone/>
            </a:pPr>
            <a:r>
              <a:rPr lang="en-US" altLang="en-US" sz="2000"/>
              <a:t>[300 – 600] ms </a:t>
            </a:r>
            <a:r>
              <a:rPr lang="en-US" altLang="en-US" sz="2000">
                <a:sym typeface="Wingdings" panose="05000000000000000000" pitchFamily="2" charset="2"/>
              </a:rPr>
              <a:t></a:t>
            </a:r>
            <a:r>
              <a:rPr lang="en-US" altLang="en-US" sz="2000"/>
              <a:t> 50 Hz sinusoid </a:t>
            </a:r>
          </a:p>
          <a:p>
            <a:pPr>
              <a:spcBef>
                <a:spcPct val="0"/>
              </a:spcBef>
              <a:buFontTx/>
              <a:buNone/>
            </a:pPr>
            <a:r>
              <a:rPr lang="en-US" altLang="en-US" sz="2000"/>
              <a:t>[600 – 800] ms </a:t>
            </a:r>
            <a:r>
              <a:rPr lang="en-US" altLang="en-US" sz="2000">
                <a:sym typeface="Wingdings" panose="05000000000000000000" pitchFamily="2" charset="2"/>
              </a:rPr>
              <a:t></a:t>
            </a:r>
            <a:r>
              <a:rPr lang="en-US" altLang="en-US" sz="2000"/>
              <a:t> 25 Hz sinusoid </a:t>
            </a:r>
          </a:p>
          <a:p>
            <a:pPr>
              <a:spcBef>
                <a:spcPct val="0"/>
              </a:spcBef>
              <a:buFontTx/>
              <a:buNone/>
            </a:pPr>
            <a:r>
              <a:rPr lang="en-US" altLang="en-US" sz="2000"/>
              <a:t>[800 – 1000] ms </a:t>
            </a:r>
            <a:r>
              <a:rPr lang="en-US" altLang="en-US" sz="2000">
                <a:sym typeface="Wingdings" panose="05000000000000000000" pitchFamily="2" charset="2"/>
              </a:rPr>
              <a:t></a:t>
            </a:r>
            <a:r>
              <a:rPr lang="en-US" altLang="en-US" sz="2000"/>
              <a:t>10 Hz sinusoid </a:t>
            </a:r>
          </a:p>
        </p:txBody>
      </p:sp>
    </p:spTree>
    <p:extLst>
      <p:ext uri="{BB962C8B-B14F-4D97-AF65-F5344CB8AC3E}">
        <p14:creationId xmlns:p14="http://schemas.microsoft.com/office/powerpoint/2010/main" val="40800205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smtClean="0"/>
              <a:t>Example</a:t>
            </a:r>
          </a:p>
        </p:txBody>
      </p:sp>
      <p:sp>
        <p:nvSpPr>
          <p:cNvPr id="48131" name="Rectangle 3"/>
          <p:cNvSpPr>
            <a:spLocks noGrp="1" noChangeArrowheads="1"/>
          </p:cNvSpPr>
          <p:nvPr>
            <p:ph type="body" idx="1"/>
          </p:nvPr>
        </p:nvSpPr>
        <p:spPr/>
        <p:txBody>
          <a:bodyPr/>
          <a:lstStyle/>
          <a:p>
            <a:pPr eaLnBrk="1" hangingPunct="1"/>
            <a:endParaRPr lang="en-US" altLang="en-US" smtClean="0"/>
          </a:p>
          <a:p>
            <a:endParaRPr lang="en-US" altLang="en-US" smtClean="0"/>
          </a:p>
        </p:txBody>
      </p:sp>
      <p:pic>
        <p:nvPicPr>
          <p:cNvPr id="48132" name="Picture 185" descr="C:\WWW\WAVELETS\stft_tim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1850" y="1635126"/>
            <a:ext cx="3810000" cy="328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86" descr="C:\WWW\WAVELETS\stft_time2.gif"/>
          <p:cNvPicPr>
            <a:picLocks noChangeAspect="1" noChangeArrowheads="1"/>
          </p:cNvPicPr>
          <p:nvPr/>
        </p:nvPicPr>
        <p:blipFill>
          <a:blip r:embed="rId5">
            <a:extLst>
              <a:ext uri="{28A0092B-C50C-407E-A947-70E740481C1C}">
                <a14:useLocalDpi xmlns:a14="http://schemas.microsoft.com/office/drawing/2010/main" val="0"/>
              </a:ext>
            </a:extLst>
          </a:blip>
          <a:srcRect r="47330" b="52589"/>
          <a:stretch>
            <a:fillRect/>
          </a:stretch>
        </p:blipFill>
        <p:spPr bwMode="auto">
          <a:xfrm>
            <a:off x="3648075" y="5033964"/>
            <a:ext cx="22098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6"/>
          <p:cNvSpPr txBox="1">
            <a:spLocks noChangeArrowheads="1"/>
          </p:cNvSpPr>
          <p:nvPr/>
        </p:nvSpPr>
        <p:spPr bwMode="auto">
          <a:xfrm>
            <a:off x="4824413" y="5486400"/>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000"/>
              <a:t>W(t)</a:t>
            </a:r>
          </a:p>
        </p:txBody>
      </p:sp>
      <p:sp>
        <p:nvSpPr>
          <p:cNvPr id="48135" name="Text Box 7"/>
          <p:cNvSpPr txBox="1">
            <a:spLocks noChangeArrowheads="1"/>
          </p:cNvSpPr>
          <p:nvPr/>
        </p:nvSpPr>
        <p:spPr bwMode="auto">
          <a:xfrm>
            <a:off x="1524000" y="2895601"/>
            <a:ext cx="577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f(t)</a:t>
            </a:r>
          </a:p>
        </p:txBody>
      </p:sp>
      <p:pic>
        <p:nvPicPr>
          <p:cNvPr id="48136" name="Picture 1028" descr="C:\WWW\WAVELETS\stft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741614"/>
            <a:ext cx="4114800"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7" name="Object 3"/>
          <p:cNvGraphicFramePr>
            <a:graphicFrameLocks noChangeAspect="1"/>
          </p:cNvGraphicFramePr>
          <p:nvPr/>
        </p:nvGraphicFramePr>
        <p:xfrm>
          <a:off x="7086600" y="1828801"/>
          <a:ext cx="2133600" cy="676275"/>
        </p:xfrm>
        <a:graphic>
          <a:graphicData uri="http://schemas.openxmlformats.org/presentationml/2006/ole">
            <mc:AlternateContent xmlns:mc="http://schemas.openxmlformats.org/markup-compatibility/2006">
              <mc:Choice xmlns:v="urn:schemas-microsoft-com:vml" Requires="v">
                <p:oleObj spid="_x0000_s20487" name="Equation" r:id="rId7" imgW="799753" imgH="253890" progId="Equation.DSMT4">
                  <p:embed/>
                </p:oleObj>
              </mc:Choice>
              <mc:Fallback>
                <p:oleObj name="Equation" r:id="rId7" imgW="799753" imgH="253890" progId="Equation.DSMT4">
                  <p:embed/>
                  <p:pic>
                    <p:nvPicPr>
                      <p:cNvPr id="4813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1828801"/>
                        <a:ext cx="2133600" cy="6762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8" name="TextBox 1"/>
          <p:cNvSpPr txBox="1">
            <a:spLocks noChangeArrowheads="1"/>
          </p:cNvSpPr>
          <p:nvPr/>
        </p:nvSpPr>
        <p:spPr bwMode="auto">
          <a:xfrm>
            <a:off x="7924801" y="6003926"/>
            <a:ext cx="1592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scaled: t/20</a:t>
            </a:r>
          </a:p>
        </p:txBody>
      </p:sp>
      <p:sp>
        <p:nvSpPr>
          <p:cNvPr id="48139" name="Rectangle 9"/>
          <p:cNvSpPr>
            <a:spLocks noChangeArrowheads="1"/>
          </p:cNvSpPr>
          <p:nvPr/>
        </p:nvSpPr>
        <p:spPr bwMode="auto">
          <a:xfrm>
            <a:off x="1571625" y="4881564"/>
            <a:ext cx="2057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1400"/>
              <a:t>[0 – 300] ms </a:t>
            </a:r>
            <a:r>
              <a:rPr lang="en-US" altLang="en-US" sz="1400">
                <a:sym typeface="Wingdings" panose="05000000000000000000" pitchFamily="2" charset="2"/>
              </a:rPr>
              <a:t></a:t>
            </a:r>
            <a:r>
              <a:rPr lang="en-US" altLang="en-US" sz="1400"/>
              <a:t> 75 Hz </a:t>
            </a:r>
          </a:p>
          <a:p>
            <a:pPr>
              <a:spcBef>
                <a:spcPct val="0"/>
              </a:spcBef>
              <a:buFontTx/>
              <a:buNone/>
            </a:pPr>
            <a:r>
              <a:rPr lang="en-US" altLang="en-US" sz="1400"/>
              <a:t>[300 – 600] ms </a:t>
            </a:r>
            <a:r>
              <a:rPr lang="en-US" altLang="en-US" sz="1400">
                <a:sym typeface="Wingdings" panose="05000000000000000000" pitchFamily="2" charset="2"/>
              </a:rPr>
              <a:t></a:t>
            </a:r>
            <a:r>
              <a:rPr lang="en-US" altLang="en-US" sz="1400"/>
              <a:t> 50 Hz</a:t>
            </a:r>
          </a:p>
          <a:p>
            <a:pPr>
              <a:spcBef>
                <a:spcPct val="0"/>
              </a:spcBef>
              <a:buFontTx/>
              <a:buNone/>
            </a:pPr>
            <a:r>
              <a:rPr lang="en-US" altLang="en-US" sz="1400"/>
              <a:t>[600 – 800] ms </a:t>
            </a:r>
            <a:r>
              <a:rPr lang="en-US" altLang="en-US" sz="1400">
                <a:sym typeface="Wingdings" panose="05000000000000000000" pitchFamily="2" charset="2"/>
              </a:rPr>
              <a:t></a:t>
            </a:r>
            <a:r>
              <a:rPr lang="en-US" altLang="en-US" sz="1400"/>
              <a:t> 25 Hz</a:t>
            </a:r>
          </a:p>
          <a:p>
            <a:pPr>
              <a:spcBef>
                <a:spcPct val="0"/>
              </a:spcBef>
              <a:buFontTx/>
              <a:buNone/>
            </a:pPr>
            <a:r>
              <a:rPr lang="en-US" altLang="en-US" sz="1400"/>
              <a:t>[800 – 1000] ms </a:t>
            </a:r>
            <a:r>
              <a:rPr lang="en-US" altLang="en-US" sz="1400">
                <a:sym typeface="Wingdings" panose="05000000000000000000" pitchFamily="2" charset="2"/>
              </a:rPr>
              <a:t></a:t>
            </a:r>
            <a:r>
              <a:rPr lang="en-US" altLang="en-US" sz="1400"/>
              <a:t>10 Hz</a:t>
            </a:r>
          </a:p>
        </p:txBody>
      </p:sp>
    </p:spTree>
    <p:extLst>
      <p:ext uri="{BB962C8B-B14F-4D97-AF65-F5344CB8AC3E}">
        <p14:creationId xmlns:p14="http://schemas.microsoft.com/office/powerpoint/2010/main" val="325109807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t>Choosing Window W(t)</a:t>
            </a:r>
          </a:p>
        </p:txBody>
      </p:sp>
      <p:sp>
        <p:nvSpPr>
          <p:cNvPr id="50179" name="Rectangle 3"/>
          <p:cNvSpPr>
            <a:spLocks noGrp="1" noChangeArrowheads="1"/>
          </p:cNvSpPr>
          <p:nvPr>
            <p:ph type="body" idx="1"/>
          </p:nvPr>
        </p:nvSpPr>
        <p:spPr/>
        <p:txBody>
          <a:bodyPr/>
          <a:lstStyle/>
          <a:p>
            <a:pPr eaLnBrk="1" hangingPunct="1"/>
            <a:r>
              <a:rPr lang="en-US" altLang="en-US" smtClean="0"/>
              <a:t>What shape should it have? </a:t>
            </a:r>
          </a:p>
          <a:p>
            <a:pPr lvl="1" eaLnBrk="1" hangingPunct="1"/>
            <a:r>
              <a:rPr lang="en-US" altLang="en-US" smtClean="0"/>
              <a:t>Rectangular, Gaussian, Elliptic …</a:t>
            </a:r>
          </a:p>
          <a:p>
            <a:pPr eaLnBrk="1" hangingPunct="1"/>
            <a:endParaRPr lang="en-US" altLang="en-US" smtClean="0"/>
          </a:p>
          <a:p>
            <a:pPr eaLnBrk="1" hangingPunct="1"/>
            <a:r>
              <a:rPr lang="en-US" altLang="en-US" smtClean="0"/>
              <a:t>How wide should it be? </a:t>
            </a:r>
          </a:p>
          <a:p>
            <a:pPr lvl="1" eaLnBrk="1" hangingPunct="1"/>
            <a:r>
              <a:rPr lang="en-US" altLang="en-US" smtClean="0"/>
              <a:t>Should be </a:t>
            </a:r>
            <a:r>
              <a:rPr lang="en-US" altLang="en-US" smtClean="0">
                <a:solidFill>
                  <a:srgbClr val="FFFF00"/>
                </a:solidFill>
              </a:rPr>
              <a:t>narrow</a:t>
            </a:r>
            <a:r>
              <a:rPr lang="en-US" altLang="en-US" smtClean="0"/>
              <a:t> enough to ensure that the portion of the signal falling within the window is stationary.</a:t>
            </a:r>
          </a:p>
          <a:p>
            <a:pPr lvl="1" eaLnBrk="1" hangingPunct="1"/>
            <a:r>
              <a:rPr lang="en-US" altLang="en-US" smtClean="0"/>
              <a:t>Very narrow windows, however, do not offer good </a:t>
            </a:r>
            <a:r>
              <a:rPr lang="en-US" altLang="en-US" smtClean="0">
                <a:solidFill>
                  <a:srgbClr val="FFFF00"/>
                </a:solidFill>
              </a:rPr>
              <a:t>localization</a:t>
            </a:r>
            <a:r>
              <a:rPr lang="en-US" altLang="en-US" smtClean="0"/>
              <a:t> in the frequency domain.</a:t>
            </a:r>
          </a:p>
          <a:p>
            <a:endParaRPr lang="en-US" altLang="en-US" sz="2200"/>
          </a:p>
        </p:txBody>
      </p:sp>
    </p:spTree>
    <p:extLst>
      <p:ext uri="{BB962C8B-B14F-4D97-AF65-F5344CB8AC3E}">
        <p14:creationId xmlns:p14="http://schemas.microsoft.com/office/powerpoint/2010/main" val="1303344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smtClean="0"/>
              <a:t>STFT Window Size</a:t>
            </a:r>
          </a:p>
        </p:txBody>
      </p:sp>
      <p:sp>
        <p:nvSpPr>
          <p:cNvPr id="52227" name="Rectangle 6"/>
          <p:cNvSpPr>
            <a:spLocks noChangeArrowheads="1"/>
          </p:cNvSpPr>
          <p:nvPr/>
        </p:nvSpPr>
        <p:spPr bwMode="auto">
          <a:xfrm>
            <a:off x="2438400" y="2895600"/>
            <a:ext cx="7772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kumimoji="0" lang="en-US" altLang="en-US" sz="2400" b="1" i="1"/>
              <a:t>W(t)</a:t>
            </a:r>
            <a:r>
              <a:rPr kumimoji="0" lang="en-US" altLang="en-US" sz="2400" b="1"/>
              <a:t> infinitely long</a:t>
            </a:r>
            <a:r>
              <a:rPr kumimoji="0" lang="en-US" altLang="en-US" sz="2400"/>
              <a:t>:                    </a:t>
            </a:r>
            <a:r>
              <a:rPr kumimoji="0" lang="en-US" altLang="en-US" sz="2400" b="1">
                <a:sym typeface="Wingdings" panose="05000000000000000000" pitchFamily="2" charset="2"/>
              </a:rPr>
              <a:t></a:t>
            </a:r>
            <a:r>
              <a:rPr kumimoji="0" lang="en-US" altLang="en-US" sz="2400"/>
              <a:t>   </a:t>
            </a:r>
            <a:r>
              <a:rPr kumimoji="0" lang="en-US" altLang="en-US" sz="2200"/>
              <a:t>STFT turns into FT, providing </a:t>
            </a:r>
            <a:r>
              <a:rPr kumimoji="0" lang="en-US" altLang="en-US" sz="2200">
                <a:solidFill>
                  <a:srgbClr val="FFFF00"/>
                </a:solidFill>
              </a:rPr>
              <a:t>excellent</a:t>
            </a:r>
            <a:r>
              <a:rPr kumimoji="0" lang="en-US" altLang="en-US" sz="2200"/>
              <a:t> </a:t>
            </a:r>
            <a:r>
              <a:rPr kumimoji="0" lang="en-US" altLang="en-US" sz="2200">
                <a:solidFill>
                  <a:srgbClr val="FFFF00"/>
                </a:solidFill>
              </a:rPr>
              <a:t>frequency localization</a:t>
            </a:r>
            <a:r>
              <a:rPr kumimoji="0" lang="en-US" altLang="en-US" sz="2200"/>
              <a:t>, but </a:t>
            </a:r>
            <a:r>
              <a:rPr kumimoji="0" lang="en-US" altLang="en-US" sz="2200">
                <a:solidFill>
                  <a:srgbClr val="FFC000"/>
                </a:solidFill>
              </a:rPr>
              <a:t>no time localization</a:t>
            </a:r>
            <a:r>
              <a:rPr kumimoji="0" lang="en-US" altLang="en-US" sz="2200"/>
              <a:t>.</a:t>
            </a:r>
          </a:p>
          <a:p>
            <a:pPr>
              <a:spcBef>
                <a:spcPct val="0"/>
              </a:spcBef>
              <a:buFontTx/>
              <a:buNone/>
            </a:pPr>
            <a:endParaRPr kumimoji="0" lang="en-US" altLang="en-US" sz="2400" i="1"/>
          </a:p>
          <a:p>
            <a:pPr eaLnBrk="1" hangingPunct="1">
              <a:lnSpc>
                <a:spcPct val="90000"/>
              </a:lnSpc>
              <a:buFont typeface="Wingdings" panose="05000000000000000000" pitchFamily="2" charset="2"/>
              <a:buNone/>
            </a:pPr>
            <a:r>
              <a:rPr kumimoji="0" lang="en-US" altLang="en-US" sz="2400" b="1" i="1"/>
              <a:t>W(t)</a:t>
            </a:r>
            <a:r>
              <a:rPr kumimoji="0" lang="en-US" altLang="en-US" sz="2400" b="1"/>
              <a:t> infinitely short</a:t>
            </a:r>
            <a:r>
              <a:rPr kumimoji="0" lang="en-US" altLang="en-US" sz="2400"/>
              <a:t>:                        </a:t>
            </a:r>
            <a:r>
              <a:rPr kumimoji="0" lang="en-US" altLang="en-US" sz="2400" b="1">
                <a:sym typeface="Wingdings" panose="05000000000000000000" pitchFamily="2" charset="2"/>
              </a:rPr>
              <a:t></a:t>
            </a:r>
            <a:r>
              <a:rPr kumimoji="0" lang="en-US" altLang="en-US" sz="2400"/>
              <a:t>   </a:t>
            </a:r>
            <a:r>
              <a:rPr kumimoji="0" lang="en-US" altLang="en-US" sz="2200"/>
              <a:t>results in the time signal (with a phase factor), providing </a:t>
            </a:r>
            <a:r>
              <a:rPr kumimoji="0" lang="en-US" altLang="en-US" sz="2200">
                <a:solidFill>
                  <a:srgbClr val="FFFF00"/>
                </a:solidFill>
              </a:rPr>
              <a:t>excellent</a:t>
            </a:r>
            <a:r>
              <a:rPr kumimoji="0" lang="en-US" altLang="en-US" sz="2200"/>
              <a:t> </a:t>
            </a:r>
            <a:r>
              <a:rPr kumimoji="0" lang="en-US" altLang="en-US" sz="2200">
                <a:solidFill>
                  <a:srgbClr val="FFFF00"/>
                </a:solidFill>
              </a:rPr>
              <a:t>time localization </a:t>
            </a:r>
            <a:r>
              <a:rPr kumimoji="0" lang="en-US" altLang="en-US" sz="2200"/>
              <a:t>but </a:t>
            </a:r>
            <a:r>
              <a:rPr kumimoji="0" lang="en-US" altLang="en-US" sz="2200">
                <a:solidFill>
                  <a:srgbClr val="FFC000"/>
                </a:solidFill>
              </a:rPr>
              <a:t>no frequency localization</a:t>
            </a:r>
            <a:r>
              <a:rPr kumimoji="0" lang="en-US" altLang="en-US" sz="2200"/>
              <a:t>.</a:t>
            </a:r>
          </a:p>
          <a:p>
            <a:pPr>
              <a:spcBef>
                <a:spcPct val="0"/>
              </a:spcBef>
              <a:buFontTx/>
              <a:buNone/>
            </a:pPr>
            <a:r>
              <a:rPr kumimoji="0" lang="en-US" altLang="en-US" sz="2400"/>
              <a:t> </a:t>
            </a:r>
          </a:p>
        </p:txBody>
      </p:sp>
      <p:graphicFrame>
        <p:nvGraphicFramePr>
          <p:cNvPr id="52228" name="Object 6"/>
          <p:cNvGraphicFramePr>
            <a:graphicFrameLocks noChangeAspect="1"/>
          </p:cNvGraphicFramePr>
          <p:nvPr/>
        </p:nvGraphicFramePr>
        <p:xfrm>
          <a:off x="5334000" y="4021138"/>
          <a:ext cx="1377950" cy="379412"/>
        </p:xfrm>
        <a:graphic>
          <a:graphicData uri="http://schemas.openxmlformats.org/presentationml/2006/ole">
            <mc:AlternateContent xmlns:mc="http://schemas.openxmlformats.org/markup-compatibility/2006">
              <mc:Choice xmlns:v="urn:schemas-microsoft-com:vml" Requires="v">
                <p:oleObj spid="_x0000_s21526" name="Equation" r:id="rId4" imgW="736600" imgH="203200" progId="Equation.3">
                  <p:embed/>
                </p:oleObj>
              </mc:Choice>
              <mc:Fallback>
                <p:oleObj name="Equation" r:id="rId4" imgW="736600" imgH="203200" progId="Equation.3">
                  <p:embed/>
                  <p:pic>
                    <p:nvPicPr>
                      <p:cNvPr id="5222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021138"/>
                        <a:ext cx="1377950" cy="3794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29" name="Object 8"/>
          <p:cNvGraphicFramePr>
            <a:graphicFrameLocks noChangeAspect="1"/>
          </p:cNvGraphicFramePr>
          <p:nvPr/>
        </p:nvGraphicFramePr>
        <p:xfrm>
          <a:off x="3352800" y="5449889"/>
          <a:ext cx="6167438" cy="714375"/>
        </p:xfrm>
        <a:graphic>
          <a:graphicData uri="http://schemas.openxmlformats.org/presentationml/2006/ole">
            <mc:AlternateContent xmlns:mc="http://schemas.openxmlformats.org/markup-compatibility/2006">
              <mc:Choice xmlns:v="urn:schemas-microsoft-com:vml" Requires="v">
                <p:oleObj spid="_x0000_s21527" name="Equation" r:id="rId6" imgW="3289300" imgH="381000" progId="Equation.DSMT4">
                  <p:embed/>
                </p:oleObj>
              </mc:Choice>
              <mc:Fallback>
                <p:oleObj name="Equation" r:id="rId6" imgW="3289300" imgH="381000" progId="Equation.DSMT4">
                  <p:embed/>
                  <p:pic>
                    <p:nvPicPr>
                      <p:cNvPr id="5222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5449889"/>
                        <a:ext cx="6167438" cy="714375"/>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2230" name="Object 4"/>
          <p:cNvGraphicFramePr>
            <a:graphicFrameLocks noChangeAspect="1"/>
          </p:cNvGraphicFramePr>
          <p:nvPr/>
        </p:nvGraphicFramePr>
        <p:xfrm>
          <a:off x="3478214" y="1752600"/>
          <a:ext cx="5672137" cy="852488"/>
        </p:xfrm>
        <a:graphic>
          <a:graphicData uri="http://schemas.openxmlformats.org/presentationml/2006/ole">
            <mc:AlternateContent xmlns:mc="http://schemas.openxmlformats.org/markup-compatibility/2006">
              <mc:Choice xmlns:v="urn:schemas-microsoft-com:vml" Requires="v">
                <p:oleObj spid="_x0000_s21528" name="Equation" r:id="rId8" imgW="2540000" imgH="381000" progId="Equation.DSMT4">
                  <p:embed/>
                </p:oleObj>
              </mc:Choice>
              <mc:Fallback>
                <p:oleObj name="Equation" r:id="rId8" imgW="2540000" imgH="381000" progId="Equation.DSMT4">
                  <p:embed/>
                  <p:pic>
                    <p:nvPicPr>
                      <p:cNvPr id="5223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8214" y="1752600"/>
                        <a:ext cx="5672137" cy="852488"/>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231" name="Object 1"/>
          <p:cNvGraphicFramePr>
            <a:graphicFrameLocks noChangeAspect="1"/>
          </p:cNvGraphicFramePr>
          <p:nvPr/>
        </p:nvGraphicFramePr>
        <p:xfrm>
          <a:off x="5181601" y="2938463"/>
          <a:ext cx="1357313" cy="381000"/>
        </p:xfrm>
        <a:graphic>
          <a:graphicData uri="http://schemas.openxmlformats.org/presentationml/2006/ole">
            <mc:AlternateContent xmlns:mc="http://schemas.openxmlformats.org/markup-compatibility/2006">
              <mc:Choice xmlns:v="urn:schemas-microsoft-com:vml" Requires="v">
                <p:oleObj spid="_x0000_s21529" name="Equation" r:id="rId10" imgW="723586" imgH="203112" progId="Equation.DSMT4">
                  <p:embed/>
                </p:oleObj>
              </mc:Choice>
              <mc:Fallback>
                <p:oleObj name="Equation" r:id="rId10" imgW="723586" imgH="203112" progId="Equation.DSMT4">
                  <p:embed/>
                  <p:pic>
                    <p:nvPicPr>
                      <p:cNvPr id="52231"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1601" y="2938463"/>
                        <a:ext cx="1357313" cy="381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080955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smtClean="0"/>
              <a:t>STFT Window Size (cont’d)</a:t>
            </a:r>
          </a:p>
        </p:txBody>
      </p:sp>
      <p:sp>
        <p:nvSpPr>
          <p:cNvPr id="33795" name="Rectangle 3"/>
          <p:cNvSpPr>
            <a:spLocks noGrp="1" noChangeArrowheads="1"/>
          </p:cNvSpPr>
          <p:nvPr>
            <p:ph type="body" idx="1"/>
          </p:nvPr>
        </p:nvSpPr>
        <p:spPr/>
        <p:txBody>
          <a:bodyPr/>
          <a:lstStyle/>
          <a:p>
            <a:pPr eaLnBrk="1" hangingPunct="1">
              <a:defRPr/>
            </a:pPr>
            <a:r>
              <a:rPr lang="en-US" altLang="en-US" dirty="0" smtClean="0">
                <a:solidFill>
                  <a:schemeClr val="accent2"/>
                </a:solidFill>
              </a:rPr>
              <a:t>Wide window</a:t>
            </a:r>
            <a:r>
              <a:rPr lang="en-US" altLang="en-US" dirty="0" smtClean="0"/>
              <a:t> </a:t>
            </a:r>
            <a:r>
              <a:rPr lang="en-US" altLang="en-US" dirty="0" smtClean="0">
                <a:sym typeface="Wingdings" panose="05000000000000000000" pitchFamily="2" charset="2"/>
              </a:rPr>
              <a:t> good frequency resolution, poor time resolution.</a:t>
            </a:r>
          </a:p>
          <a:p>
            <a:pPr marL="495300" indent="-495300">
              <a:defRPr/>
            </a:pPr>
            <a:endParaRPr lang="en-US" altLang="en-US" dirty="0" smtClean="0">
              <a:sym typeface="Wingdings" panose="05000000000000000000" pitchFamily="2" charset="2"/>
            </a:endParaRPr>
          </a:p>
          <a:p>
            <a:pPr marL="495300" indent="-495300">
              <a:defRPr/>
            </a:pPr>
            <a:endParaRPr lang="en-US" altLang="en-US" dirty="0" smtClean="0">
              <a:sym typeface="Wingdings" panose="05000000000000000000" pitchFamily="2" charset="2"/>
            </a:endParaRPr>
          </a:p>
          <a:p>
            <a:pPr eaLnBrk="1" hangingPunct="1">
              <a:defRPr/>
            </a:pPr>
            <a:r>
              <a:rPr lang="en-US" altLang="en-US" dirty="0" smtClean="0">
                <a:solidFill>
                  <a:schemeClr val="accent2"/>
                </a:solidFill>
              </a:rPr>
              <a:t>Narrow window</a:t>
            </a:r>
            <a:r>
              <a:rPr lang="en-US" altLang="en-US" dirty="0" smtClean="0"/>
              <a:t> </a:t>
            </a:r>
            <a:r>
              <a:rPr lang="en-US" altLang="en-US" dirty="0" smtClean="0">
                <a:sym typeface="Wingdings" panose="05000000000000000000" pitchFamily="2" charset="2"/>
              </a:rPr>
              <a:t> good time resolution, poor frequency resolution.</a:t>
            </a:r>
          </a:p>
          <a:p>
            <a:pPr marL="495300" indent="-495300">
              <a:defRPr/>
            </a:pPr>
            <a:endParaRPr lang="en-US" altLang="en-US" dirty="0" smtClean="0">
              <a:sym typeface="Wingdings" panose="05000000000000000000" pitchFamily="2" charset="2"/>
            </a:endParaRPr>
          </a:p>
          <a:p>
            <a:pPr marL="0" indent="0">
              <a:buNone/>
              <a:defRPr/>
            </a:pPr>
            <a:endParaRPr lang="en-US" altLang="en-US" dirty="0" smtClean="0">
              <a:sym typeface="Wingdings" panose="05000000000000000000" pitchFamily="2" charset="2"/>
            </a:endParaRPr>
          </a:p>
          <a:p>
            <a:pPr marL="495300" indent="-495300">
              <a:buNone/>
              <a:defRPr/>
            </a:pPr>
            <a:endParaRPr lang="en-US" altLang="en-US" dirty="0" smtClean="0"/>
          </a:p>
        </p:txBody>
      </p:sp>
    </p:spTree>
    <p:extLst>
      <p:ext uri="{BB962C8B-B14F-4D97-AF65-F5344CB8AC3E}">
        <p14:creationId xmlns:p14="http://schemas.microsoft.com/office/powerpoint/2010/main" val="3997431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smtClean="0"/>
              <a:t>Example</a:t>
            </a:r>
          </a:p>
        </p:txBody>
      </p:sp>
      <p:pic>
        <p:nvPicPr>
          <p:cNvPr id="56323" name="Picture 185" descr="C:\WWW\WAVELETS\stft_tim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514600"/>
            <a:ext cx="3792538"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86" descr="C:\WWW\WAVELETS\stft_time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2514601"/>
            <a:ext cx="434022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p:cNvSpPr txBox="1">
            <a:spLocks noChangeArrowheads="1"/>
          </p:cNvSpPr>
          <p:nvPr/>
        </p:nvSpPr>
        <p:spPr bwMode="auto">
          <a:xfrm>
            <a:off x="6553200" y="1905000"/>
            <a:ext cx="295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400"/>
              <a:t>different size windows</a:t>
            </a:r>
          </a:p>
        </p:txBody>
      </p:sp>
      <p:sp>
        <p:nvSpPr>
          <p:cNvPr id="56326" name="Rectangle 9"/>
          <p:cNvSpPr>
            <a:spLocks noChangeArrowheads="1"/>
          </p:cNvSpPr>
          <p:nvPr/>
        </p:nvSpPr>
        <p:spPr bwMode="auto">
          <a:xfrm>
            <a:off x="2743200" y="5486400"/>
            <a:ext cx="205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1400"/>
              <a:t>[0 – 300] ms </a:t>
            </a:r>
            <a:r>
              <a:rPr lang="en-US" altLang="en-US" sz="1400">
                <a:sym typeface="Wingdings" panose="05000000000000000000" pitchFamily="2" charset="2"/>
              </a:rPr>
              <a:t></a:t>
            </a:r>
            <a:r>
              <a:rPr lang="en-US" altLang="en-US" sz="1400"/>
              <a:t> 75 Hz </a:t>
            </a:r>
          </a:p>
          <a:p>
            <a:pPr>
              <a:spcBef>
                <a:spcPct val="0"/>
              </a:spcBef>
              <a:buFontTx/>
              <a:buNone/>
            </a:pPr>
            <a:r>
              <a:rPr lang="en-US" altLang="en-US" sz="1400"/>
              <a:t>[300 – 600] ms </a:t>
            </a:r>
            <a:r>
              <a:rPr lang="en-US" altLang="en-US" sz="1400">
                <a:sym typeface="Wingdings" panose="05000000000000000000" pitchFamily="2" charset="2"/>
              </a:rPr>
              <a:t></a:t>
            </a:r>
            <a:r>
              <a:rPr lang="en-US" altLang="en-US" sz="1400"/>
              <a:t> 50 Hz</a:t>
            </a:r>
          </a:p>
          <a:p>
            <a:pPr>
              <a:spcBef>
                <a:spcPct val="0"/>
              </a:spcBef>
              <a:buFontTx/>
              <a:buNone/>
            </a:pPr>
            <a:r>
              <a:rPr lang="en-US" altLang="en-US" sz="1400"/>
              <a:t>[600 – 800] ms </a:t>
            </a:r>
            <a:r>
              <a:rPr lang="en-US" altLang="en-US" sz="1400">
                <a:sym typeface="Wingdings" panose="05000000000000000000" pitchFamily="2" charset="2"/>
              </a:rPr>
              <a:t></a:t>
            </a:r>
            <a:r>
              <a:rPr lang="en-US" altLang="en-US" sz="1400"/>
              <a:t> 25 Hz</a:t>
            </a:r>
          </a:p>
          <a:p>
            <a:pPr>
              <a:spcBef>
                <a:spcPct val="0"/>
              </a:spcBef>
              <a:buFontTx/>
              <a:buNone/>
            </a:pPr>
            <a:r>
              <a:rPr lang="en-US" altLang="en-US" sz="1400"/>
              <a:t>[800 – 1000] ms </a:t>
            </a:r>
            <a:r>
              <a:rPr lang="en-US" altLang="en-US" sz="1400">
                <a:sym typeface="Wingdings" panose="05000000000000000000" pitchFamily="2" charset="2"/>
              </a:rPr>
              <a:t></a:t>
            </a:r>
            <a:r>
              <a:rPr lang="en-US" altLang="en-US" sz="1400"/>
              <a:t>10 Hz</a:t>
            </a:r>
          </a:p>
        </p:txBody>
      </p:sp>
    </p:spTree>
    <p:extLst>
      <p:ext uri="{BB962C8B-B14F-4D97-AF65-F5344CB8AC3E}">
        <p14:creationId xmlns:p14="http://schemas.microsoft.com/office/powerpoint/2010/main" val="2301549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mtClean="0"/>
              <a:t>Example (cont’d)</a:t>
            </a:r>
          </a:p>
        </p:txBody>
      </p:sp>
      <p:pic>
        <p:nvPicPr>
          <p:cNvPr id="58371" name="Picture 1028" descr="C:\WWW\WAVELETS\stft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447800"/>
            <a:ext cx="3265488"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1029" descr="C:\WWW\WAVELETS\stft_time2.gif"/>
          <p:cNvPicPr>
            <a:picLocks noChangeAspect="1" noChangeArrowheads="1"/>
          </p:cNvPicPr>
          <p:nvPr/>
        </p:nvPicPr>
        <p:blipFill>
          <a:blip r:embed="rId5">
            <a:extLst>
              <a:ext uri="{28A0092B-C50C-407E-A947-70E740481C1C}">
                <a14:useLocalDpi xmlns:a14="http://schemas.microsoft.com/office/drawing/2010/main" val="0"/>
              </a:ext>
            </a:extLst>
          </a:blip>
          <a:srcRect l="1830" t="3685" r="52194" b="50955"/>
          <a:stretch>
            <a:fillRect/>
          </a:stretch>
        </p:blipFill>
        <p:spPr bwMode="auto">
          <a:xfrm>
            <a:off x="8229600" y="1981201"/>
            <a:ext cx="19812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AutoShape 1031"/>
          <p:cNvSpPr>
            <a:spLocks noChangeArrowheads="1"/>
          </p:cNvSpPr>
          <p:nvPr/>
        </p:nvSpPr>
        <p:spPr bwMode="auto">
          <a:xfrm>
            <a:off x="7239000" y="2667000"/>
            <a:ext cx="293688" cy="306388"/>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endParaRPr kumimoji="0" lang="en-US" altLang="en-US" sz="2400"/>
          </a:p>
        </p:txBody>
      </p:sp>
      <p:pic>
        <p:nvPicPr>
          <p:cNvPr id="58374" name="Picture 1027" descr="C:\WWW\WAVELETS\stft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429125"/>
            <a:ext cx="388620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030" descr="C:\WWW\WAVELETS\stft_time2.gif"/>
          <p:cNvPicPr>
            <a:picLocks noChangeAspect="1" noChangeArrowheads="1"/>
          </p:cNvPicPr>
          <p:nvPr/>
        </p:nvPicPr>
        <p:blipFill>
          <a:blip r:embed="rId5">
            <a:extLst>
              <a:ext uri="{28A0092B-C50C-407E-A947-70E740481C1C}">
                <a14:useLocalDpi xmlns:a14="http://schemas.microsoft.com/office/drawing/2010/main" val="0"/>
              </a:ext>
            </a:extLst>
          </a:blip>
          <a:srcRect l="51537" t="4004" r="2522" b="50955"/>
          <a:stretch>
            <a:fillRect/>
          </a:stretch>
        </p:blipFill>
        <p:spPr bwMode="auto">
          <a:xfrm>
            <a:off x="8153400" y="4419601"/>
            <a:ext cx="19939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6" name="AutoShape 1031"/>
          <p:cNvSpPr>
            <a:spLocks noChangeArrowheads="1"/>
          </p:cNvSpPr>
          <p:nvPr/>
        </p:nvSpPr>
        <p:spPr bwMode="auto">
          <a:xfrm>
            <a:off x="7315200" y="4876800"/>
            <a:ext cx="293688" cy="306388"/>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endParaRPr kumimoji="0" lang="en-US" altLang="en-US" sz="2400"/>
          </a:p>
        </p:txBody>
      </p:sp>
      <p:graphicFrame>
        <p:nvGraphicFramePr>
          <p:cNvPr id="58377" name="Object 3"/>
          <p:cNvGraphicFramePr>
            <a:graphicFrameLocks noChangeAspect="1"/>
          </p:cNvGraphicFramePr>
          <p:nvPr/>
        </p:nvGraphicFramePr>
        <p:xfrm>
          <a:off x="1752600" y="2425701"/>
          <a:ext cx="1676400" cy="531813"/>
        </p:xfrm>
        <a:graphic>
          <a:graphicData uri="http://schemas.openxmlformats.org/presentationml/2006/ole">
            <mc:AlternateContent xmlns:mc="http://schemas.openxmlformats.org/markup-compatibility/2006">
              <mc:Choice xmlns:v="urn:schemas-microsoft-com:vml" Requires="v">
                <p:oleObj spid="_x0000_s22540" name="Equation" r:id="rId7" imgW="799753" imgH="253890" progId="Equation.DSMT4">
                  <p:embed/>
                </p:oleObj>
              </mc:Choice>
              <mc:Fallback>
                <p:oleObj name="Equation" r:id="rId7" imgW="799753" imgH="253890" progId="Equation.DSMT4">
                  <p:embed/>
                  <p:pic>
                    <p:nvPicPr>
                      <p:cNvPr id="5837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425701"/>
                        <a:ext cx="1676400" cy="5318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378" name="Object 10"/>
          <p:cNvGraphicFramePr>
            <a:graphicFrameLocks noChangeAspect="1"/>
          </p:cNvGraphicFramePr>
          <p:nvPr/>
        </p:nvGraphicFramePr>
        <p:xfrm>
          <a:off x="1828800" y="4864101"/>
          <a:ext cx="1676400" cy="530225"/>
        </p:xfrm>
        <a:graphic>
          <a:graphicData uri="http://schemas.openxmlformats.org/presentationml/2006/ole">
            <mc:AlternateContent xmlns:mc="http://schemas.openxmlformats.org/markup-compatibility/2006">
              <mc:Choice xmlns:v="urn:schemas-microsoft-com:vml" Requires="v">
                <p:oleObj spid="_x0000_s22541" name="Equation" r:id="rId9" imgW="799753" imgH="253890" progId="Equation.DSMT4">
                  <p:embed/>
                </p:oleObj>
              </mc:Choice>
              <mc:Fallback>
                <p:oleObj name="Equation" r:id="rId9" imgW="799753" imgH="253890" progId="Equation.DSMT4">
                  <p:embed/>
                  <p:pic>
                    <p:nvPicPr>
                      <p:cNvPr id="58378"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864101"/>
                        <a:ext cx="1676400" cy="5302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9" name="TextBox 10"/>
          <p:cNvSpPr txBox="1">
            <a:spLocks noChangeArrowheads="1"/>
          </p:cNvSpPr>
          <p:nvPr/>
        </p:nvSpPr>
        <p:spPr bwMode="auto">
          <a:xfrm>
            <a:off x="3548064" y="5821363"/>
            <a:ext cx="1241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1800"/>
              <a:t>scaled: t/20</a:t>
            </a:r>
          </a:p>
        </p:txBody>
      </p:sp>
    </p:spTree>
    <p:extLst>
      <p:ext uri="{BB962C8B-B14F-4D97-AF65-F5344CB8AC3E}">
        <p14:creationId xmlns:p14="http://schemas.microsoft.com/office/powerpoint/2010/main" val="3879955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E21448C-224E-4C15-8C52-A7E2D8DE575E}"/>
              </a:ext>
            </a:extLst>
          </p:cNvPr>
          <p:cNvSpPr>
            <a:spLocks noGrp="1"/>
          </p:cNvSpPr>
          <p:nvPr>
            <p:ph type="ctrTitle"/>
          </p:nvPr>
        </p:nvSpPr>
        <p:spPr>
          <a:xfrm>
            <a:off x="472027" y="1222912"/>
            <a:ext cx="5689601" cy="1199923"/>
          </a:xfrm>
        </p:spPr>
        <p:txBody>
          <a:bodyPr>
            <a:noAutofit/>
          </a:bodyPr>
          <a:lstStyle/>
          <a:p>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hu-HU" sz="3600" b="1" dirty="0" smtClean="0">
                <a:solidFill>
                  <a:schemeClr val="bg1"/>
                </a:solidFill>
              </a:rPr>
              <a:t/>
            </a:r>
            <a:br>
              <a:rPr lang="hu-HU" sz="3600" b="1" dirty="0" smtClean="0">
                <a:solidFill>
                  <a:schemeClr val="bg1"/>
                </a:solidFill>
              </a:rPr>
            </a:br>
            <a:r>
              <a:rPr lang="hu-HU" sz="3600" b="1" dirty="0">
                <a:solidFill>
                  <a:schemeClr val="bg1"/>
                </a:solidFill>
              </a:rPr>
              <a:t/>
            </a:r>
            <a:br>
              <a:rPr lang="hu-HU" sz="3600" b="1" dirty="0">
                <a:solidFill>
                  <a:schemeClr val="bg1"/>
                </a:solidFill>
              </a:rPr>
            </a:br>
            <a:r>
              <a:rPr lang="en-GB" sz="3600" b="1" dirty="0" smtClean="0">
                <a:solidFill>
                  <a:schemeClr val="bg1"/>
                </a:solidFill>
              </a:rPr>
              <a:t>Vibration </a:t>
            </a:r>
            <a:r>
              <a:rPr lang="en-GB" sz="3600" b="1" dirty="0">
                <a:solidFill>
                  <a:schemeClr val="bg1"/>
                </a:solidFill>
              </a:rPr>
              <a:t>Signal Analysis for</a:t>
            </a:r>
            <a:br>
              <a:rPr lang="en-GB" sz="3600" b="1" dirty="0">
                <a:solidFill>
                  <a:schemeClr val="bg1"/>
                </a:solidFill>
              </a:rPr>
            </a:br>
            <a:r>
              <a:rPr lang="en-GB" sz="3600" b="1" dirty="0">
                <a:solidFill>
                  <a:schemeClr val="bg1"/>
                </a:solidFill>
              </a:rPr>
              <a:t>Machinery Condition Monitoring</a:t>
            </a:r>
            <a:endParaRPr lang="hu-HU" sz="3600" b="1" dirty="0">
              <a:solidFill>
                <a:schemeClr val="bg1"/>
              </a:solidFill>
            </a:endParaRPr>
          </a:p>
        </p:txBody>
      </p:sp>
      <p:sp>
        <p:nvSpPr>
          <p:cNvPr id="3" name="Alcím 2">
            <a:extLst>
              <a:ext uri="{FF2B5EF4-FFF2-40B4-BE49-F238E27FC236}">
                <a16:creationId xmlns:a16="http://schemas.microsoft.com/office/drawing/2014/main" id="{FA288B8D-A4D8-4A72-8E1D-1E4673E596E8}"/>
              </a:ext>
            </a:extLst>
          </p:cNvPr>
          <p:cNvSpPr>
            <a:spLocks noGrp="1"/>
          </p:cNvSpPr>
          <p:nvPr>
            <p:ph type="subTitle" idx="1"/>
          </p:nvPr>
        </p:nvSpPr>
        <p:spPr>
          <a:xfrm>
            <a:off x="670146" y="2872192"/>
            <a:ext cx="4044895" cy="1532168"/>
          </a:xfrm>
        </p:spPr>
        <p:txBody>
          <a:bodyPr>
            <a:normAutofit/>
          </a:bodyPr>
          <a:lstStyle/>
          <a:p>
            <a:pPr algn="l"/>
            <a:r>
              <a:rPr lang="hu-HU" sz="2800" dirty="0" err="1" smtClean="0">
                <a:solidFill>
                  <a:schemeClr val="bg1"/>
                </a:solidFill>
              </a:rPr>
              <a:t>Authors</a:t>
            </a:r>
            <a:r>
              <a:rPr lang="hu-HU" sz="2800" dirty="0" smtClean="0">
                <a:solidFill>
                  <a:schemeClr val="bg1"/>
                </a:solidFill>
              </a:rPr>
              <a:t>: </a:t>
            </a:r>
          </a:p>
          <a:p>
            <a:pPr algn="l"/>
            <a:r>
              <a:rPr lang="hu-HU" sz="2800" dirty="0" smtClean="0">
                <a:solidFill>
                  <a:schemeClr val="bg1"/>
                </a:solidFill>
              </a:rPr>
              <a:t>Imre Kocsis,</a:t>
            </a:r>
          </a:p>
          <a:p>
            <a:pPr algn="l"/>
            <a:r>
              <a:rPr lang="hu-HU" sz="2800" dirty="0" smtClean="0">
                <a:solidFill>
                  <a:schemeClr val="bg1"/>
                </a:solidFill>
              </a:rPr>
              <a:t>Krisztián Deák</a:t>
            </a:r>
          </a:p>
          <a:p>
            <a:pPr algn="l"/>
            <a:endParaRPr lang="hu-HU" sz="2800" dirty="0">
              <a:solidFill>
                <a:schemeClr val="bg1"/>
              </a:solidFill>
            </a:endParaRPr>
          </a:p>
          <a:p>
            <a:pPr algn="l"/>
            <a:endParaRPr lang="hu-HU" sz="2800" dirty="0" smtClean="0">
              <a:solidFill>
                <a:schemeClr val="bg1"/>
              </a:solidFill>
            </a:endParaRPr>
          </a:p>
          <a:p>
            <a:pPr algn="l"/>
            <a:endParaRPr lang="hu-HU" sz="2800" dirty="0">
              <a:solidFill>
                <a:schemeClr val="bg1"/>
              </a:solidFill>
            </a:endParaRPr>
          </a:p>
        </p:txBody>
      </p:sp>
      <p:sp>
        <p:nvSpPr>
          <p:cNvPr id="4" name="Téglalap 3"/>
          <p:cNvSpPr/>
          <p:nvPr/>
        </p:nvSpPr>
        <p:spPr>
          <a:xfrm>
            <a:off x="4715042" y="4808753"/>
            <a:ext cx="1018227" cy="584775"/>
          </a:xfrm>
          <a:prstGeom prst="rect">
            <a:avLst/>
          </a:prstGeom>
        </p:spPr>
        <p:txBody>
          <a:bodyPr wrap="none">
            <a:spAutoFit/>
          </a:bodyPr>
          <a:lstStyle/>
          <a:p>
            <a:r>
              <a:rPr lang="hu-HU" sz="3200" dirty="0" smtClean="0">
                <a:solidFill>
                  <a:schemeClr val="bg1"/>
                </a:solidFill>
              </a:rPr>
              <a:t>2022</a:t>
            </a:r>
            <a:endParaRPr lang="hu-HU" sz="3200" dirty="0">
              <a:solidFill>
                <a:schemeClr val="bg1"/>
              </a:solidFill>
            </a:endParaRPr>
          </a:p>
        </p:txBody>
      </p:sp>
      <p:pic>
        <p:nvPicPr>
          <p:cNvPr id="5" name="Kép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627047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smtClean="0"/>
              <a:t>Example (cont’d)</a:t>
            </a:r>
          </a:p>
        </p:txBody>
      </p:sp>
      <p:pic>
        <p:nvPicPr>
          <p:cNvPr id="60419" name="Picture 1027" descr="C:\WWW\WAVELETS\stft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00201"/>
            <a:ext cx="32004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1030" descr="C:\WWW\WAVELETS\stft_time2.gif"/>
          <p:cNvPicPr>
            <a:picLocks noChangeAspect="1" noChangeArrowheads="1"/>
          </p:cNvPicPr>
          <p:nvPr/>
        </p:nvPicPr>
        <p:blipFill>
          <a:blip r:embed="rId5">
            <a:extLst>
              <a:ext uri="{28A0092B-C50C-407E-A947-70E740481C1C}">
                <a14:useLocalDpi xmlns:a14="http://schemas.microsoft.com/office/drawing/2010/main" val="0"/>
              </a:ext>
            </a:extLst>
          </a:blip>
          <a:srcRect l="3401" t="53276" r="51134"/>
          <a:stretch>
            <a:fillRect/>
          </a:stretch>
        </p:blipFill>
        <p:spPr bwMode="auto">
          <a:xfrm>
            <a:off x="8382001" y="2209801"/>
            <a:ext cx="19732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AutoShape 1031"/>
          <p:cNvSpPr>
            <a:spLocks noChangeArrowheads="1"/>
          </p:cNvSpPr>
          <p:nvPr/>
        </p:nvSpPr>
        <p:spPr bwMode="auto">
          <a:xfrm>
            <a:off x="7467600" y="2895600"/>
            <a:ext cx="293688" cy="306388"/>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endParaRPr kumimoji="0" lang="en-US" altLang="en-US" sz="2400"/>
          </a:p>
        </p:txBody>
      </p:sp>
      <p:pic>
        <p:nvPicPr>
          <p:cNvPr id="60422" name="Picture 1028" descr="C:\WWW\WAVELETS\stft4.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4114800"/>
            <a:ext cx="3124200" cy="2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029" descr="C:\WWW\WAVELETS\stft_time2.gif"/>
          <p:cNvPicPr>
            <a:picLocks noChangeAspect="1" noChangeArrowheads="1"/>
          </p:cNvPicPr>
          <p:nvPr/>
        </p:nvPicPr>
        <p:blipFill>
          <a:blip r:embed="rId5">
            <a:extLst>
              <a:ext uri="{28A0092B-C50C-407E-A947-70E740481C1C}">
                <a14:useLocalDpi xmlns:a14="http://schemas.microsoft.com/office/drawing/2010/main" val="0"/>
              </a:ext>
            </a:extLst>
          </a:blip>
          <a:srcRect l="51537" t="53549"/>
          <a:stretch>
            <a:fillRect/>
          </a:stretch>
        </p:blipFill>
        <p:spPr bwMode="auto">
          <a:xfrm>
            <a:off x="8382000" y="4419600"/>
            <a:ext cx="21034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AutoShape 1031"/>
          <p:cNvSpPr>
            <a:spLocks noChangeArrowheads="1"/>
          </p:cNvSpPr>
          <p:nvPr/>
        </p:nvSpPr>
        <p:spPr bwMode="auto">
          <a:xfrm>
            <a:off x="7467600" y="4953000"/>
            <a:ext cx="293688" cy="306388"/>
          </a:xfrm>
          <a:prstGeom prst="leftArrow">
            <a:avLst>
              <a:gd name="adj1" fmla="val 50000"/>
              <a:gd name="adj2" fmla="val 25000"/>
            </a:avLst>
          </a:prstGeom>
          <a:solidFill>
            <a:schemeClr val="accent1"/>
          </a:solidFill>
          <a:ln w="9525">
            <a:solidFill>
              <a:schemeClr val="tx1"/>
            </a:solidFill>
            <a:miter lim="800000"/>
            <a:headEnd/>
            <a:tailEnd/>
          </a:ln>
        </p:spPr>
        <p:txBody>
          <a:bodyPr wrap="none" anchor="ct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endParaRPr kumimoji="0" lang="en-US" altLang="en-US" sz="2400"/>
          </a:p>
        </p:txBody>
      </p:sp>
      <p:graphicFrame>
        <p:nvGraphicFramePr>
          <p:cNvPr id="60425" name="Object 3"/>
          <p:cNvGraphicFramePr>
            <a:graphicFrameLocks noChangeAspect="1"/>
          </p:cNvGraphicFramePr>
          <p:nvPr/>
        </p:nvGraphicFramePr>
        <p:xfrm>
          <a:off x="1828800" y="2882901"/>
          <a:ext cx="1676400" cy="531813"/>
        </p:xfrm>
        <a:graphic>
          <a:graphicData uri="http://schemas.openxmlformats.org/presentationml/2006/ole">
            <mc:AlternateContent xmlns:mc="http://schemas.openxmlformats.org/markup-compatibility/2006">
              <mc:Choice xmlns:v="urn:schemas-microsoft-com:vml" Requires="v">
                <p:oleObj spid="_x0000_s23564" name="Equation" r:id="rId7" imgW="799753" imgH="253890" progId="Equation.DSMT4">
                  <p:embed/>
                </p:oleObj>
              </mc:Choice>
              <mc:Fallback>
                <p:oleObj name="Equation" r:id="rId7" imgW="799753" imgH="253890" progId="Equation.DSMT4">
                  <p:embed/>
                  <p:pic>
                    <p:nvPicPr>
                      <p:cNvPr id="6042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2882901"/>
                        <a:ext cx="1676400" cy="53181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426" name="Object 10"/>
          <p:cNvGraphicFramePr>
            <a:graphicFrameLocks noChangeAspect="1"/>
          </p:cNvGraphicFramePr>
          <p:nvPr/>
        </p:nvGraphicFramePr>
        <p:xfrm>
          <a:off x="1828800" y="4864101"/>
          <a:ext cx="1676400" cy="530225"/>
        </p:xfrm>
        <a:graphic>
          <a:graphicData uri="http://schemas.openxmlformats.org/presentationml/2006/ole">
            <mc:AlternateContent xmlns:mc="http://schemas.openxmlformats.org/markup-compatibility/2006">
              <mc:Choice xmlns:v="urn:schemas-microsoft-com:vml" Requires="v">
                <p:oleObj spid="_x0000_s23565" name="Equation" r:id="rId9" imgW="799753" imgH="253890" progId="Equation.DSMT4">
                  <p:embed/>
                </p:oleObj>
              </mc:Choice>
              <mc:Fallback>
                <p:oleObj name="Equation" r:id="rId9" imgW="799753" imgH="253890" progId="Equation.DSMT4">
                  <p:embed/>
                  <p:pic>
                    <p:nvPicPr>
                      <p:cNvPr id="60426"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8800" y="4864101"/>
                        <a:ext cx="1676400" cy="53022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427" name="TextBox 10"/>
          <p:cNvSpPr txBox="1">
            <a:spLocks noChangeArrowheads="1"/>
          </p:cNvSpPr>
          <p:nvPr/>
        </p:nvSpPr>
        <p:spPr bwMode="auto">
          <a:xfrm>
            <a:off x="2335214" y="6040438"/>
            <a:ext cx="135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a:spcBef>
                <a:spcPct val="0"/>
              </a:spcBef>
              <a:buFontTx/>
              <a:buNone/>
            </a:pPr>
            <a:r>
              <a:rPr lang="en-US" altLang="en-US" sz="2000"/>
              <a:t>scaled: t/20</a:t>
            </a:r>
          </a:p>
        </p:txBody>
      </p:sp>
    </p:spTree>
    <p:extLst>
      <p:ext uri="{BB962C8B-B14F-4D97-AF65-F5344CB8AC3E}">
        <p14:creationId xmlns:p14="http://schemas.microsoft.com/office/powerpoint/2010/main" val="3885285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mtClean="0"/>
              <a:t>Heisenberg (or Uncertainty) Principle</a:t>
            </a:r>
          </a:p>
        </p:txBody>
      </p:sp>
      <p:graphicFrame>
        <p:nvGraphicFramePr>
          <p:cNvPr id="62467" name="Object 3"/>
          <p:cNvGraphicFramePr>
            <a:graphicFrameLocks noChangeAspect="1"/>
          </p:cNvGraphicFramePr>
          <p:nvPr/>
        </p:nvGraphicFramePr>
        <p:xfrm>
          <a:off x="5029201" y="2209800"/>
          <a:ext cx="1865313" cy="933450"/>
        </p:xfrm>
        <a:graphic>
          <a:graphicData uri="http://schemas.openxmlformats.org/presentationml/2006/ole">
            <mc:AlternateContent xmlns:mc="http://schemas.openxmlformats.org/markup-compatibility/2006">
              <mc:Choice xmlns:v="urn:schemas-microsoft-com:vml" Requires="v">
                <p:oleObj spid="_x0000_s24588" name="Equation" r:id="rId4" imgW="787058" imgH="393529" progId="Equation.3">
                  <p:embed/>
                </p:oleObj>
              </mc:Choice>
              <mc:Fallback>
                <p:oleObj name="Equation" r:id="rId4" imgW="787058" imgH="393529" progId="Equation.3">
                  <p:embed/>
                  <p:pic>
                    <p:nvPicPr>
                      <p:cNvPr id="624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2209800"/>
                        <a:ext cx="1865313" cy="93345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2468" name="Line 4"/>
          <p:cNvSpPr>
            <a:spLocks noChangeShapeType="1"/>
          </p:cNvSpPr>
          <p:nvPr/>
        </p:nvSpPr>
        <p:spPr bwMode="auto">
          <a:xfrm flipV="1">
            <a:off x="4648201" y="2895600"/>
            <a:ext cx="600075" cy="5984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2469" name="Text Box 5"/>
          <p:cNvSpPr txBox="1">
            <a:spLocks noChangeArrowheads="1"/>
          </p:cNvSpPr>
          <p:nvPr/>
        </p:nvSpPr>
        <p:spPr bwMode="auto">
          <a:xfrm>
            <a:off x="2209800" y="3581400"/>
            <a:ext cx="40767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r>
              <a:rPr kumimoji="0" lang="en-US" altLang="en-US" sz="2400" b="1">
                <a:solidFill>
                  <a:srgbClr val="FFFF00"/>
                </a:solidFill>
              </a:rPr>
              <a:t>Time resolution:</a:t>
            </a:r>
            <a:r>
              <a:rPr kumimoji="0" lang="en-US" altLang="en-US" sz="2400">
                <a:solidFill>
                  <a:srgbClr val="FFFF00"/>
                </a:solidFill>
              </a:rPr>
              <a:t> </a:t>
            </a:r>
            <a:r>
              <a:rPr kumimoji="0" lang="en-US" altLang="en-US" sz="2400"/>
              <a:t>How well two spikes in time can be separated from each other in the frequency domain.</a:t>
            </a:r>
          </a:p>
          <a:p>
            <a:pPr eaLnBrk="1" hangingPunct="1">
              <a:spcBef>
                <a:spcPct val="0"/>
              </a:spcBef>
              <a:buFontTx/>
              <a:buNone/>
            </a:pPr>
            <a:endParaRPr kumimoji="0" lang="en-US" altLang="en-US" sz="2400"/>
          </a:p>
        </p:txBody>
      </p:sp>
      <p:sp>
        <p:nvSpPr>
          <p:cNvPr id="62470" name="Rectangle 6"/>
          <p:cNvSpPr>
            <a:spLocks noChangeArrowheads="1"/>
          </p:cNvSpPr>
          <p:nvPr/>
        </p:nvSpPr>
        <p:spPr bwMode="auto">
          <a:xfrm>
            <a:off x="6324601" y="3581400"/>
            <a:ext cx="39719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2600">
                <a:solidFill>
                  <a:schemeClr val="tx1"/>
                </a:solidFill>
                <a:latin typeface="Times New Roman" panose="02020603050405020304" pitchFamily="18" charset="0"/>
              </a:defRPr>
            </a:lvl1pPr>
            <a:lvl2pPr marL="742950" indent="-285750">
              <a:spcBef>
                <a:spcPct val="20000"/>
              </a:spcBef>
              <a:buChar char="–"/>
              <a:defRPr kumimoji="1" sz="2200">
                <a:solidFill>
                  <a:schemeClr val="tx1"/>
                </a:solidFill>
                <a:latin typeface="Times New Roman" panose="02020603050405020304" pitchFamily="18" charset="0"/>
              </a:defRPr>
            </a:lvl2pPr>
            <a:lvl3pPr marL="1143000" indent="-228600">
              <a:spcBef>
                <a:spcPct val="20000"/>
              </a:spcBef>
              <a:buChar char="•"/>
              <a:defRPr kumimoji="1">
                <a:solidFill>
                  <a:schemeClr val="tx1"/>
                </a:solidFill>
                <a:latin typeface="Times New Roman" panose="02020603050405020304" pitchFamily="18" charset="0"/>
              </a:defRPr>
            </a:lvl3pPr>
            <a:lvl4pPr marL="1600200" indent="-228600">
              <a:spcBef>
                <a:spcPct val="20000"/>
              </a:spcBef>
              <a:buChar char="–"/>
              <a:defRPr kumimoji="1" sz="1400">
                <a:solidFill>
                  <a:schemeClr val="tx1"/>
                </a:solidFill>
                <a:latin typeface="Times New Roman" panose="02020603050405020304" pitchFamily="18" charset="0"/>
              </a:defRPr>
            </a:lvl4pPr>
            <a:lvl5pPr marL="2057400" indent="-228600">
              <a:spcBef>
                <a:spcPct val="20000"/>
              </a:spcBef>
              <a:buChar char="•"/>
              <a:defRPr kumimoji="1" sz="14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1400">
                <a:solidFill>
                  <a:schemeClr val="tx1"/>
                </a:solidFill>
                <a:latin typeface="Times New Roman" panose="02020603050405020304" pitchFamily="18" charset="0"/>
              </a:defRPr>
            </a:lvl9pPr>
          </a:lstStyle>
          <a:p>
            <a:pPr eaLnBrk="1" hangingPunct="1">
              <a:spcBef>
                <a:spcPct val="0"/>
              </a:spcBef>
              <a:buFontTx/>
              <a:buNone/>
            </a:pPr>
            <a:r>
              <a:rPr kumimoji="0" lang="en-US" altLang="en-US" sz="2400" b="1">
                <a:solidFill>
                  <a:srgbClr val="FFFF00"/>
                </a:solidFill>
              </a:rPr>
              <a:t>Frequency resolution:</a:t>
            </a:r>
            <a:r>
              <a:rPr kumimoji="0" lang="en-US" altLang="en-US" sz="2400">
                <a:solidFill>
                  <a:srgbClr val="FFFF00"/>
                </a:solidFill>
              </a:rPr>
              <a:t> </a:t>
            </a:r>
            <a:r>
              <a:rPr kumimoji="0" lang="en-US" altLang="en-US" sz="2400"/>
              <a:t>How well two spectral components can be separated from each other in the time domain</a:t>
            </a:r>
          </a:p>
        </p:txBody>
      </p:sp>
      <p:sp>
        <p:nvSpPr>
          <p:cNvPr id="62471" name="Line 7"/>
          <p:cNvSpPr>
            <a:spLocks noChangeShapeType="1"/>
          </p:cNvSpPr>
          <p:nvPr/>
        </p:nvSpPr>
        <p:spPr bwMode="auto">
          <a:xfrm flipH="1" flipV="1">
            <a:off x="5867401" y="2895600"/>
            <a:ext cx="538163" cy="5857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aphicFrame>
        <p:nvGraphicFramePr>
          <p:cNvPr id="62472" name="Object 10"/>
          <p:cNvGraphicFramePr>
            <a:graphicFrameLocks noChangeAspect="1"/>
          </p:cNvGraphicFramePr>
          <p:nvPr/>
        </p:nvGraphicFramePr>
        <p:xfrm>
          <a:off x="3155950" y="5562600"/>
          <a:ext cx="6408738" cy="482600"/>
        </p:xfrm>
        <a:graphic>
          <a:graphicData uri="http://schemas.openxmlformats.org/presentationml/2006/ole">
            <mc:AlternateContent xmlns:mc="http://schemas.openxmlformats.org/markup-compatibility/2006">
              <mc:Choice xmlns:v="urn:schemas-microsoft-com:vml" Requires="v">
                <p:oleObj spid="_x0000_s24589" name="Equation" r:id="rId6" imgW="2705100" imgH="203200" progId="Equation.DSMT4">
                  <p:embed/>
                </p:oleObj>
              </mc:Choice>
              <mc:Fallback>
                <p:oleObj name="Equation" r:id="rId6" imgW="2705100" imgH="203200" progId="Equation.DSMT4">
                  <p:embed/>
                  <p:pic>
                    <p:nvPicPr>
                      <p:cNvPr id="62472"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5950" y="5562600"/>
                        <a:ext cx="6408738" cy="4826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88621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Heisenberg (or Uncertainty) Principle</a:t>
            </a:r>
          </a:p>
        </p:txBody>
      </p:sp>
      <p:sp>
        <p:nvSpPr>
          <p:cNvPr id="64515" name="Content Placeholder 2"/>
          <p:cNvSpPr>
            <a:spLocks noGrp="1"/>
          </p:cNvSpPr>
          <p:nvPr>
            <p:ph idx="1"/>
          </p:nvPr>
        </p:nvSpPr>
        <p:spPr>
          <a:xfrm>
            <a:off x="2057400" y="1981200"/>
            <a:ext cx="8305800" cy="4114800"/>
          </a:xfrm>
        </p:spPr>
        <p:txBody>
          <a:bodyPr/>
          <a:lstStyle/>
          <a:p>
            <a:r>
              <a:rPr lang="en-US" altLang="en-US"/>
              <a:t>We cannot know the </a:t>
            </a:r>
            <a:r>
              <a:rPr lang="en-US" altLang="en-US">
                <a:solidFill>
                  <a:schemeClr val="accent2"/>
                </a:solidFill>
              </a:rPr>
              <a:t>exact</a:t>
            </a:r>
            <a:r>
              <a:rPr lang="en-US" altLang="en-US"/>
              <a:t> time-frequency representation of a signal.</a:t>
            </a:r>
          </a:p>
          <a:p>
            <a:pPr eaLnBrk="1" hangingPunct="1">
              <a:spcBef>
                <a:spcPct val="50000"/>
              </a:spcBef>
            </a:pPr>
            <a:r>
              <a:rPr lang="en-US" altLang="en-US">
                <a:sym typeface="Wingdings" panose="05000000000000000000" pitchFamily="2" charset="2"/>
              </a:rPr>
              <a:t>We can only know what </a:t>
            </a:r>
            <a:r>
              <a:rPr lang="en-US" altLang="en-US" i="1">
                <a:solidFill>
                  <a:srgbClr val="FFFF00"/>
                </a:solidFill>
                <a:sym typeface="Wingdings" panose="05000000000000000000" pitchFamily="2" charset="2"/>
              </a:rPr>
              <a:t>interval of  frequencies </a:t>
            </a:r>
            <a:r>
              <a:rPr lang="en-US" altLang="en-US">
                <a:solidFill>
                  <a:srgbClr val="FFFF00"/>
                </a:solidFill>
                <a:sym typeface="Wingdings" panose="05000000000000000000" pitchFamily="2" charset="2"/>
              </a:rPr>
              <a:t> </a:t>
            </a:r>
            <a:r>
              <a:rPr lang="en-US" altLang="en-US">
                <a:sym typeface="Wingdings" panose="05000000000000000000" pitchFamily="2" charset="2"/>
              </a:rPr>
              <a:t>are present in which </a:t>
            </a:r>
            <a:r>
              <a:rPr lang="en-US" altLang="en-US" i="1">
                <a:solidFill>
                  <a:srgbClr val="FFFF00"/>
                </a:solidFill>
                <a:sym typeface="Wingdings" panose="05000000000000000000" pitchFamily="2" charset="2"/>
              </a:rPr>
              <a:t>time intervals</a:t>
            </a:r>
            <a:r>
              <a:rPr lang="en-US" altLang="en-US" i="1">
                <a:sym typeface="Wingdings" panose="05000000000000000000" pitchFamily="2" charset="2"/>
              </a:rPr>
              <a:t>.</a:t>
            </a:r>
            <a:endParaRPr lang="en-US" altLang="en-US" b="1">
              <a:solidFill>
                <a:srgbClr val="660066"/>
              </a:solidFill>
            </a:endParaRPr>
          </a:p>
          <a:p>
            <a:pPr lvl="1"/>
            <a:endParaRPr lang="en-US" altLang="en-US" smtClean="0"/>
          </a:p>
          <a:p>
            <a:endParaRPr lang="en-US" altLang="en-US" smtClean="0"/>
          </a:p>
        </p:txBody>
      </p:sp>
    </p:spTree>
    <p:extLst>
      <p:ext uri="{BB962C8B-B14F-4D97-AF65-F5344CB8AC3E}">
        <p14:creationId xmlns:p14="http://schemas.microsoft.com/office/powerpoint/2010/main" val="923972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églalap 4"/>
              <p:cNvSpPr/>
              <p:nvPr/>
            </p:nvSpPr>
            <p:spPr>
              <a:xfrm>
                <a:off x="737286" y="529793"/>
                <a:ext cx="10738434" cy="5220212"/>
              </a:xfrm>
              <a:prstGeom prst="rect">
                <a:avLst/>
              </a:prstGeom>
            </p:spPr>
            <p:txBody>
              <a:bodyPr wrap="square">
                <a:spAutoFit/>
              </a:bodyPr>
              <a:lstStyle/>
              <a:p>
                <a:r>
                  <a:rPr lang="hu-HU" sz="2400" b="1" dirty="0" smtClean="0"/>
                  <a:t>7. </a:t>
                </a:r>
                <a:r>
                  <a:rPr lang="hu-HU" sz="2400" b="1" dirty="0" err="1" smtClean="0"/>
                  <a:t>Cepstrum</a:t>
                </a:r>
                <a:r>
                  <a:rPr lang="hu-HU" sz="2400" b="1" dirty="0" smtClean="0"/>
                  <a:t> </a:t>
                </a:r>
                <a:r>
                  <a:rPr lang="hu-HU" sz="2400" b="1" dirty="0" err="1" smtClean="0"/>
                  <a:t>analysis</a:t>
                </a:r>
                <a:endParaRPr lang="hu-HU" sz="2400" b="1" dirty="0" smtClean="0"/>
              </a:p>
              <a:p>
                <a:endParaRPr lang="hu-HU" sz="2400" b="1" dirty="0"/>
              </a:p>
              <a:p>
                <a:pPr algn="just"/>
                <a:r>
                  <a:rPr lang="hu-HU" sz="2400" dirty="0" err="1" smtClean="0"/>
                  <a:t>Cepstrum</a:t>
                </a:r>
                <a:r>
                  <a:rPr lang="hu-HU" sz="2400" dirty="0" smtClean="0"/>
                  <a:t> </a:t>
                </a:r>
                <a:r>
                  <a:rPr lang="hu-HU" sz="2400" dirty="0" err="1" smtClean="0"/>
                  <a:t>analysis</a:t>
                </a:r>
                <a:r>
                  <a:rPr lang="hu-HU" sz="2400" dirty="0" smtClean="0"/>
                  <a:t> is </a:t>
                </a:r>
                <a:r>
                  <a:rPr lang="hu-HU" sz="2400" dirty="0"/>
                  <a:t>an </a:t>
                </a:r>
                <a:r>
                  <a:rPr lang="hu-HU" sz="2400" dirty="0" err="1"/>
                  <a:t>essential</a:t>
                </a:r>
                <a:r>
                  <a:rPr lang="hu-HU" sz="2400" dirty="0"/>
                  <a:t> </a:t>
                </a:r>
                <a:r>
                  <a:rPr lang="hu-HU" sz="2400" dirty="0" err="1"/>
                  <a:t>tool</a:t>
                </a:r>
                <a:r>
                  <a:rPr lang="hu-HU" sz="2400" dirty="0"/>
                  <a:t> </a:t>
                </a:r>
                <a:r>
                  <a:rPr lang="hu-HU" sz="2400" dirty="0" err="1"/>
                  <a:t>for</a:t>
                </a:r>
                <a:r>
                  <a:rPr lang="hu-HU" sz="2400" dirty="0"/>
                  <a:t> </a:t>
                </a:r>
                <a:r>
                  <a:rPr lang="hu-HU" sz="2400" dirty="0" err="1"/>
                  <a:t>practical</a:t>
                </a:r>
                <a:r>
                  <a:rPr lang="hu-HU" sz="2400" dirty="0"/>
                  <a:t> </a:t>
                </a:r>
                <a:r>
                  <a:rPr lang="hu-HU" sz="2400" dirty="0" err="1"/>
                  <a:t>machine</a:t>
                </a:r>
                <a:r>
                  <a:rPr lang="hu-HU" sz="2400" dirty="0"/>
                  <a:t> fault </a:t>
                </a:r>
                <a:r>
                  <a:rPr lang="hu-HU" sz="2400" dirty="0" err="1"/>
                  <a:t>investigation</a:t>
                </a:r>
                <a:r>
                  <a:rPr lang="hu-HU" sz="2400" dirty="0"/>
                  <a:t>.</a:t>
                </a:r>
              </a:p>
              <a:p>
                <a:pPr algn="just"/>
                <a:endParaRPr lang="hu-HU" sz="2400" dirty="0"/>
              </a:p>
              <a:p>
                <a:pPr algn="just"/>
                <a:r>
                  <a:rPr lang="en-GB" sz="2400" dirty="0"/>
                  <a:t>The "</a:t>
                </a:r>
                <a:r>
                  <a:rPr lang="en-GB" sz="2400" dirty="0" err="1"/>
                  <a:t>cepstrum</a:t>
                </a:r>
                <a:r>
                  <a:rPr lang="en-GB" sz="2400" dirty="0"/>
                  <a:t>" was originally defined as power </a:t>
                </a:r>
                <a:r>
                  <a:rPr lang="en-GB" sz="2400" dirty="0" err="1"/>
                  <a:t>cepstrum</a:t>
                </a:r>
                <a:r>
                  <a:rPr lang="en-GB" sz="2400" dirty="0"/>
                  <a:t> by the following relationship</a:t>
                </a:r>
                <a:endParaRPr lang="hu-HU" sz="2400" dirty="0"/>
              </a:p>
              <a:p>
                <a:r>
                  <a:rPr lang="en-GB" sz="2400" dirty="0"/>
                  <a:t> </a:t>
                </a:r>
                <a:endParaRPr lang="hu-HU" sz="2400" dirty="0"/>
              </a:p>
              <a:p>
                <a:pPr/>
                <a14:m>
                  <m:oMathPara xmlns:m="http://schemas.openxmlformats.org/officeDocument/2006/math">
                    <m:oMathParaPr>
                      <m:jc m:val="centerGroup"/>
                    </m:oMathParaPr>
                    <m:oMath xmlns:m="http://schemas.openxmlformats.org/officeDocument/2006/math">
                      <m:sSub>
                        <m:sSubPr>
                          <m:ctrlPr>
                            <a:rPr lang="hu-HU" sz="2400" i="1">
                              <a:latin typeface="Cambria Math" panose="02040503050406030204" pitchFamily="18" charset="0"/>
                            </a:rPr>
                          </m:ctrlPr>
                        </m:sSubPr>
                        <m:e>
                          <m:r>
                            <a:rPr lang="en-GB" sz="2400" i="1">
                              <a:latin typeface="Cambria Math" panose="02040503050406030204" pitchFamily="18" charset="0"/>
                            </a:rPr>
                            <m:t>𝐶</m:t>
                          </m:r>
                        </m:e>
                        <m:sub>
                          <m:r>
                            <a:rPr lang="en-GB" sz="2400" i="1">
                              <a:latin typeface="Cambria Math" panose="02040503050406030204" pitchFamily="18" charset="0"/>
                            </a:rPr>
                            <m:t>𝑝</m:t>
                          </m:r>
                        </m:sub>
                      </m:sSub>
                      <m:r>
                        <a:rPr lang="en-GB" sz="2400" i="1">
                          <a:latin typeface="Cambria Math" panose="02040503050406030204" pitchFamily="18" charset="0"/>
                        </a:rPr>
                        <m:t>=</m:t>
                      </m:r>
                      <m:sSup>
                        <m:sSupPr>
                          <m:ctrlPr>
                            <a:rPr lang="hu-HU" sz="2400" i="1">
                              <a:latin typeface="Cambria Math" panose="02040503050406030204" pitchFamily="18" charset="0"/>
                            </a:rPr>
                          </m:ctrlPr>
                        </m:sSupPr>
                        <m:e>
                          <m:d>
                            <m:dPr>
                              <m:begChr m:val="|"/>
                              <m:endChr m:val="|"/>
                              <m:ctrlPr>
                                <a:rPr lang="hu-HU" sz="2400" i="1">
                                  <a:latin typeface="Cambria Math" panose="02040503050406030204" pitchFamily="18" charset="0"/>
                                </a:rPr>
                              </m:ctrlPr>
                            </m:dPr>
                            <m:e>
                              <m:sSup>
                                <m:sSupPr>
                                  <m:ctrlPr>
                                    <a:rPr lang="hu-HU" sz="2400" i="1">
                                      <a:latin typeface="Cambria Math" panose="02040503050406030204" pitchFamily="18" charset="0"/>
                                    </a:rPr>
                                  </m:ctrlPr>
                                </m:sSupPr>
                                <m:e>
                                  <m:r>
                                    <a:rPr lang="en-GB" sz="2400" i="1">
                                      <a:latin typeface="Cambria Math" panose="02040503050406030204" pitchFamily="18" charset="0"/>
                                    </a:rPr>
                                    <m:t>𝐹</m:t>
                                  </m:r>
                                </m:e>
                                <m:sup>
                                  <m:r>
                                    <a:rPr lang="en-GB" sz="2400" i="1">
                                      <a:latin typeface="Cambria Math" panose="02040503050406030204" pitchFamily="18" charset="0"/>
                                    </a:rPr>
                                    <m:t>−1</m:t>
                                  </m:r>
                                </m:sup>
                              </m:sSup>
                              <m:d>
                                <m:dPr>
                                  <m:begChr m:val="{"/>
                                  <m:endChr m:val="}"/>
                                  <m:ctrlPr>
                                    <a:rPr lang="hu-HU" sz="2400" i="1">
                                      <a:latin typeface="Cambria Math" panose="02040503050406030204" pitchFamily="18" charset="0"/>
                                    </a:rPr>
                                  </m:ctrlPr>
                                </m:dPr>
                                <m:e>
                                  <m:r>
                                    <a:rPr lang="en-GB" sz="2400" i="1">
                                      <a:latin typeface="Cambria Math" panose="02040503050406030204" pitchFamily="18" charset="0"/>
                                    </a:rPr>
                                    <m:t>𝑙𝑜𝑔</m:t>
                                  </m:r>
                                  <m:d>
                                    <m:dPr>
                                      <m:ctrlPr>
                                        <a:rPr lang="hu-HU" sz="2400" i="1">
                                          <a:latin typeface="Cambria Math" panose="02040503050406030204" pitchFamily="18" charset="0"/>
                                        </a:rPr>
                                      </m:ctrlPr>
                                    </m:dPr>
                                    <m:e>
                                      <m:sSup>
                                        <m:sSupPr>
                                          <m:ctrlPr>
                                            <a:rPr lang="hu-HU" sz="2400" i="1">
                                              <a:latin typeface="Cambria Math" panose="02040503050406030204" pitchFamily="18" charset="0"/>
                                            </a:rPr>
                                          </m:ctrlPr>
                                        </m:sSupPr>
                                        <m:e>
                                          <m:d>
                                            <m:dPr>
                                              <m:begChr m:val="|"/>
                                              <m:endChr m:val="|"/>
                                              <m:ctrlPr>
                                                <a:rPr lang="hu-HU" sz="2400" i="1">
                                                  <a:latin typeface="Cambria Math" panose="02040503050406030204" pitchFamily="18" charset="0"/>
                                                </a:rPr>
                                              </m:ctrlPr>
                                            </m:dPr>
                                            <m:e>
                                              <m:r>
                                                <a:rPr lang="en-GB" sz="2400" i="1">
                                                  <a:latin typeface="Cambria Math" panose="02040503050406030204" pitchFamily="18" charset="0"/>
                                                </a:rPr>
                                                <m:t>𝐹</m:t>
                                              </m:r>
                                              <m:d>
                                                <m:dPr>
                                                  <m:begChr m:val="{"/>
                                                  <m:endChr m:val="}"/>
                                                  <m:ctrlPr>
                                                    <a:rPr lang="hu-HU" sz="2400" i="1">
                                                      <a:latin typeface="Cambria Math" panose="02040503050406030204" pitchFamily="18" charset="0"/>
                                                    </a:rPr>
                                                  </m:ctrlPr>
                                                </m:dPr>
                                                <m:e>
                                                  <m:r>
                                                    <a:rPr lang="en-GB" sz="2400" i="1">
                                                      <a:latin typeface="Cambria Math" panose="02040503050406030204" pitchFamily="18" charset="0"/>
                                                    </a:rPr>
                                                    <m:t>𝑓</m:t>
                                                  </m:r>
                                                  <m:r>
                                                    <a:rPr lang="en-GB" sz="2400" i="1">
                                                      <a:latin typeface="Cambria Math" panose="02040503050406030204" pitchFamily="18" charset="0"/>
                                                    </a:rPr>
                                                    <m:t>(</m:t>
                                                  </m:r>
                                                  <m:r>
                                                    <a:rPr lang="en-GB" sz="2400" i="1">
                                                      <a:latin typeface="Cambria Math" panose="02040503050406030204" pitchFamily="18" charset="0"/>
                                                    </a:rPr>
                                                    <m:t>𝑡</m:t>
                                                  </m:r>
                                                  <m:r>
                                                    <a:rPr lang="en-GB" sz="2400" i="1">
                                                      <a:latin typeface="Cambria Math" panose="02040503050406030204" pitchFamily="18" charset="0"/>
                                                    </a:rPr>
                                                    <m:t>)</m:t>
                                                  </m:r>
                                                </m:e>
                                              </m:d>
                                            </m:e>
                                          </m:d>
                                        </m:e>
                                        <m:sup>
                                          <m:r>
                                            <a:rPr lang="en-GB" sz="2400" i="1">
                                              <a:latin typeface="Cambria Math" panose="02040503050406030204" pitchFamily="18" charset="0"/>
                                            </a:rPr>
                                            <m:t>2</m:t>
                                          </m:r>
                                        </m:sup>
                                      </m:sSup>
                                    </m:e>
                                  </m:d>
                                </m:e>
                              </m:d>
                            </m:e>
                          </m:d>
                        </m:e>
                        <m:sup>
                          <m:r>
                            <a:rPr lang="en-GB" sz="2400" i="1">
                              <a:latin typeface="Cambria Math" panose="02040503050406030204" pitchFamily="18" charset="0"/>
                            </a:rPr>
                            <m:t>2</m:t>
                          </m:r>
                        </m:sup>
                      </m:sSup>
                    </m:oMath>
                  </m:oMathPara>
                </a14:m>
                <a:endParaRPr lang="hu-HU" sz="2400" dirty="0"/>
              </a:p>
              <a:p>
                <a:endParaRPr lang="hu-HU" sz="2400" dirty="0" smtClean="0"/>
              </a:p>
              <a:p>
                <a:endParaRPr lang="hu-HU" sz="2400" b="1" dirty="0"/>
              </a:p>
              <a:p>
                <a:r>
                  <a:rPr lang="en-GB" sz="2400" dirty="0"/>
                  <a:t>The method is a tool for investigating periodic structures in frequency spectra. The power </a:t>
                </a:r>
                <a:r>
                  <a:rPr lang="en-GB" sz="2400" dirty="0" err="1"/>
                  <a:t>cepstrum</a:t>
                </a:r>
                <a:r>
                  <a:rPr lang="en-GB" sz="2400" dirty="0"/>
                  <a:t> has applications in the analysis </a:t>
                </a:r>
                <a:r>
                  <a:rPr lang="en-GB" sz="2400" dirty="0" smtClean="0"/>
                  <a:t>of</a:t>
                </a:r>
                <a:r>
                  <a:rPr lang="hu-HU" sz="2400" dirty="0" smtClean="0"/>
                  <a:t> </a:t>
                </a:r>
                <a:r>
                  <a:rPr lang="hu-HU" sz="2400" dirty="0" err="1" smtClean="0"/>
                  <a:t>plenty</a:t>
                </a:r>
                <a:r>
                  <a:rPr lang="hu-HU" sz="2400" dirty="0" smtClean="0"/>
                  <a:t> of </a:t>
                </a:r>
                <a:r>
                  <a:rPr lang="hu-HU" sz="2400" dirty="0" err="1" smtClean="0"/>
                  <a:t>enginnering</a:t>
                </a:r>
                <a:r>
                  <a:rPr lang="hu-HU" sz="2400" dirty="0" smtClean="0"/>
                  <a:t> </a:t>
                </a:r>
                <a:r>
                  <a:rPr lang="hu-HU" sz="2400" dirty="0" err="1" smtClean="0"/>
                  <a:t>problems</a:t>
                </a:r>
                <a:r>
                  <a:rPr lang="hu-HU" sz="2400" dirty="0" smtClean="0"/>
                  <a:t>.</a:t>
                </a:r>
              </a:p>
              <a:p>
                <a:endParaRPr lang="hu-HU" b="1" dirty="0"/>
              </a:p>
              <a:p>
                <a:endParaRPr lang="hu-HU" b="1" dirty="0"/>
              </a:p>
            </p:txBody>
          </p:sp>
        </mc:Choice>
        <mc:Fallback xmlns="">
          <p:sp>
            <p:nvSpPr>
              <p:cNvPr id="5" name="Téglalap 4"/>
              <p:cNvSpPr>
                <a:spLocks noRot="1" noChangeAspect="1" noMove="1" noResize="1" noEditPoints="1" noAdjustHandles="1" noChangeArrowheads="1" noChangeShapeType="1" noTextEdit="1"/>
              </p:cNvSpPr>
              <p:nvPr/>
            </p:nvSpPr>
            <p:spPr>
              <a:xfrm>
                <a:off x="737286" y="529793"/>
                <a:ext cx="10738434" cy="5220212"/>
              </a:xfrm>
              <a:prstGeom prst="rect">
                <a:avLst/>
              </a:prstGeom>
              <a:blipFill>
                <a:blip r:embed="rId2"/>
                <a:stretch>
                  <a:fillRect l="-908" t="-935" r="-851"/>
                </a:stretch>
              </a:blipFill>
            </p:spPr>
            <p:txBody>
              <a:bodyPr/>
              <a:lstStyle/>
              <a:p>
                <a:r>
                  <a:rPr lang="hu-HU">
                    <a:noFill/>
                  </a:rPr>
                  <a:t> </a:t>
                </a:r>
              </a:p>
            </p:txBody>
          </p:sp>
        </mc:Fallback>
      </mc:AlternateContent>
    </p:spTree>
    <p:extLst>
      <p:ext uri="{BB962C8B-B14F-4D97-AF65-F5344CB8AC3E}">
        <p14:creationId xmlns:p14="http://schemas.microsoft.com/office/powerpoint/2010/main" val="296482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églalap 4"/>
          <p:cNvSpPr/>
          <p:nvPr/>
        </p:nvSpPr>
        <p:spPr>
          <a:xfrm>
            <a:off x="737286" y="897374"/>
            <a:ext cx="10738434" cy="2308324"/>
          </a:xfrm>
          <a:prstGeom prst="rect">
            <a:avLst/>
          </a:prstGeom>
        </p:spPr>
        <p:txBody>
          <a:bodyPr wrap="square">
            <a:spAutoFit/>
          </a:bodyPr>
          <a:lstStyle/>
          <a:p>
            <a:pPr algn="just"/>
            <a:r>
              <a:rPr lang="en-US" sz="2400" dirty="0"/>
              <a:t>The concept of the </a:t>
            </a:r>
            <a:r>
              <a:rPr lang="en-US" sz="2400" dirty="0" err="1"/>
              <a:t>cepstrum</a:t>
            </a:r>
            <a:r>
              <a:rPr lang="en-US" sz="2400" dirty="0"/>
              <a:t> has led to numerous applications</a:t>
            </a:r>
            <a:r>
              <a:rPr lang="en-US" sz="2400" dirty="0" smtClean="0"/>
              <a:t>:</a:t>
            </a:r>
            <a:endParaRPr lang="hu-HU" sz="2400" dirty="0" smtClean="0"/>
          </a:p>
          <a:p>
            <a:pPr algn="just"/>
            <a:endParaRPr lang="en-US" sz="2400" dirty="0"/>
          </a:p>
          <a:p>
            <a:pPr algn="just"/>
            <a:r>
              <a:rPr lang="hu-HU" sz="2400" dirty="0" smtClean="0"/>
              <a:t>- </a:t>
            </a:r>
            <a:r>
              <a:rPr lang="en-US" sz="2400" dirty="0" smtClean="0"/>
              <a:t>machine </a:t>
            </a:r>
            <a:r>
              <a:rPr lang="en-US" sz="2400" dirty="0"/>
              <a:t>vibration analysis based on harmonic patterns (gearbox faults, turbine blade </a:t>
            </a:r>
            <a:r>
              <a:rPr lang="en-US" sz="2400" dirty="0" smtClean="0"/>
              <a:t>failures</a:t>
            </a:r>
            <a:r>
              <a:rPr lang="hu-HU" sz="2400" dirty="0" smtClean="0"/>
              <a:t>,</a:t>
            </a:r>
            <a:endParaRPr lang="en-US" sz="2400" dirty="0"/>
          </a:p>
          <a:p>
            <a:pPr algn="just"/>
            <a:r>
              <a:rPr lang="hu-HU" sz="2400" dirty="0" smtClean="0"/>
              <a:t>- </a:t>
            </a:r>
            <a:r>
              <a:rPr lang="en-US" sz="2400" dirty="0" smtClean="0"/>
              <a:t>medical </a:t>
            </a:r>
            <a:r>
              <a:rPr lang="en-US" sz="2400" dirty="0"/>
              <a:t>applications in analysis of electroencephalogram (EEG) and brain </a:t>
            </a:r>
            <a:r>
              <a:rPr lang="en-US" sz="2400" dirty="0" smtClean="0"/>
              <a:t>waves</a:t>
            </a:r>
            <a:r>
              <a:rPr lang="hu-HU" sz="2400" dirty="0" smtClean="0"/>
              <a:t>,</a:t>
            </a:r>
          </a:p>
          <a:p>
            <a:pPr algn="just"/>
            <a:r>
              <a:rPr lang="hu-HU" sz="2400" dirty="0"/>
              <a:t>- </a:t>
            </a:r>
            <a:r>
              <a:rPr lang="en-US" sz="2400" dirty="0"/>
              <a:t>dealing with reflection inference (radar, sonar applications, earth seismology</a:t>
            </a:r>
            <a:r>
              <a:rPr lang="en-US" sz="2400" dirty="0" smtClean="0"/>
              <a:t>)</a:t>
            </a:r>
            <a:endParaRPr lang="en-US" sz="2400" dirty="0"/>
          </a:p>
        </p:txBody>
      </p:sp>
      <p:pic>
        <p:nvPicPr>
          <p:cNvPr id="2050" name="Picture 2" descr="Distributed bearing fault diagnosis based on vibration analysis -  ScienceDir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86" y="4253686"/>
            <a:ext cx="5648274" cy="19094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graph of gear faults.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6375" y="3485923"/>
            <a:ext cx="4812665" cy="2836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8441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églalap 12"/>
          <p:cNvSpPr/>
          <p:nvPr/>
        </p:nvSpPr>
        <p:spPr>
          <a:xfrm>
            <a:off x="798789" y="759903"/>
            <a:ext cx="184731" cy="707886"/>
          </a:xfrm>
          <a:prstGeom prst="rect">
            <a:avLst/>
          </a:prstGeom>
        </p:spPr>
        <p:txBody>
          <a:bodyPr wrap="none">
            <a:spAutoFit/>
          </a:bodyPr>
          <a:lstStyle/>
          <a:p>
            <a:endParaRPr lang="hu-HU" sz="4000" b="1" dirty="0">
              <a:latin typeface="+mj-lt"/>
              <a:ea typeface="+mj-ea"/>
              <a:cs typeface="+mj-cs"/>
            </a:endParaRPr>
          </a:p>
        </p:txBody>
      </p:sp>
      <p:sp>
        <p:nvSpPr>
          <p:cNvPr id="2" name="Téglalap 1"/>
          <p:cNvSpPr/>
          <p:nvPr/>
        </p:nvSpPr>
        <p:spPr>
          <a:xfrm>
            <a:off x="640080" y="759903"/>
            <a:ext cx="10972800" cy="4524315"/>
          </a:xfrm>
          <a:prstGeom prst="rect">
            <a:avLst/>
          </a:prstGeom>
        </p:spPr>
        <p:txBody>
          <a:bodyPr wrap="square">
            <a:spAutoFit/>
          </a:bodyPr>
          <a:lstStyle/>
          <a:p>
            <a:r>
              <a:rPr lang="hu-HU" sz="2400" b="1" dirty="0" smtClean="0"/>
              <a:t>7. </a:t>
            </a:r>
            <a:r>
              <a:rPr lang="en-US" sz="2400" b="1" dirty="0" smtClean="0"/>
              <a:t>Envelope Analysis</a:t>
            </a:r>
            <a:endParaRPr lang="hu-HU" sz="2400" b="1" dirty="0" smtClean="0"/>
          </a:p>
          <a:p>
            <a:endParaRPr lang="hu-HU" sz="2400" dirty="0" smtClean="0"/>
          </a:p>
          <a:p>
            <a:pPr algn="just"/>
            <a:r>
              <a:rPr lang="en-US" sz="2400" dirty="0" smtClean="0"/>
              <a:t>Envelope </a:t>
            </a:r>
            <a:r>
              <a:rPr lang="en-US" sz="2400" dirty="0"/>
              <a:t>Analysis is the FFT (Fast Fourier Transform) frequency spectrum of the modulating signal.</a:t>
            </a:r>
          </a:p>
          <a:p>
            <a:pPr algn="just"/>
            <a:endParaRPr lang="hu-HU" sz="2400" dirty="0"/>
          </a:p>
          <a:p>
            <a:pPr algn="just"/>
            <a:r>
              <a:rPr lang="en-US" sz="2400" dirty="0" smtClean="0"/>
              <a:t>Envelope </a:t>
            </a:r>
            <a:r>
              <a:rPr lang="en-US" sz="2400" dirty="0"/>
              <a:t>Analysis can be used for diagnostics/investigation of machinery where faults have an amplitude modulating effect on the characteristic frequencies of the machinery. </a:t>
            </a:r>
            <a:endParaRPr lang="hu-HU" sz="2400" dirty="0" smtClean="0"/>
          </a:p>
          <a:p>
            <a:pPr algn="just"/>
            <a:endParaRPr lang="hu-HU" sz="2400" dirty="0"/>
          </a:p>
          <a:p>
            <a:pPr algn="just"/>
            <a:r>
              <a:rPr lang="en-US" sz="2400" dirty="0" smtClean="0"/>
              <a:t>Examples </a:t>
            </a:r>
            <a:r>
              <a:rPr lang="en-US" sz="2400" dirty="0"/>
              <a:t>include faults in gearboxes, turbines and induction motors. Envelope Analysis is also an excellent tool for diagnostics of local faults like cracks and </a:t>
            </a:r>
            <a:r>
              <a:rPr lang="en-US" sz="2400" dirty="0" err="1"/>
              <a:t>spallings</a:t>
            </a:r>
            <a:r>
              <a:rPr lang="en-US" sz="2400" dirty="0"/>
              <a:t> in Rolling Element Bearings (REB).</a:t>
            </a:r>
          </a:p>
        </p:txBody>
      </p:sp>
    </p:spTree>
    <p:extLst>
      <p:ext uri="{BB962C8B-B14F-4D97-AF65-F5344CB8AC3E}">
        <p14:creationId xmlns:p14="http://schemas.microsoft.com/office/powerpoint/2010/main" val="24032871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472153" y="481965"/>
            <a:ext cx="5766722" cy="6071235"/>
          </a:xfrm>
          <a:prstGeom prst="rect">
            <a:avLst/>
          </a:prstGeom>
        </p:spPr>
      </p:pic>
      <p:pic>
        <p:nvPicPr>
          <p:cNvPr id="4" name="Kép 3"/>
          <p:cNvPicPr>
            <a:picLocks noChangeAspect="1"/>
          </p:cNvPicPr>
          <p:nvPr/>
        </p:nvPicPr>
        <p:blipFill>
          <a:blip r:embed="rId3"/>
          <a:stretch>
            <a:fillRect/>
          </a:stretch>
        </p:blipFill>
        <p:spPr>
          <a:xfrm>
            <a:off x="6238875" y="0"/>
            <a:ext cx="5953125" cy="6553200"/>
          </a:xfrm>
          <a:prstGeom prst="rect">
            <a:avLst/>
          </a:prstGeom>
        </p:spPr>
      </p:pic>
    </p:spTree>
    <p:extLst>
      <p:ext uri="{BB962C8B-B14F-4D97-AF65-F5344CB8AC3E}">
        <p14:creationId xmlns:p14="http://schemas.microsoft.com/office/powerpoint/2010/main" val="15380999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14857" y="499348"/>
            <a:ext cx="6609117" cy="1384995"/>
          </a:xfrm>
          <a:prstGeom prst="rect">
            <a:avLst/>
          </a:prstGeom>
        </p:spPr>
        <p:txBody>
          <a:bodyPr wrap="none">
            <a:spAutoFit/>
          </a:bodyPr>
          <a:lstStyle/>
          <a:p>
            <a:r>
              <a:rPr lang="hu-HU" sz="2400" b="1" dirty="0" smtClean="0"/>
              <a:t>8-9-10. </a:t>
            </a:r>
            <a:r>
              <a:rPr lang="hu-HU" sz="2400" b="1" dirty="0" err="1" smtClean="0"/>
              <a:t>Wavelet</a:t>
            </a:r>
            <a:r>
              <a:rPr lang="hu-HU" sz="2400" b="1" dirty="0" smtClean="0"/>
              <a:t> </a:t>
            </a:r>
            <a:r>
              <a:rPr lang="hu-HU" sz="2400" b="1" dirty="0" err="1" smtClean="0"/>
              <a:t>transformation</a:t>
            </a:r>
            <a:r>
              <a:rPr lang="hu-HU" sz="2400" b="1" dirty="0" smtClean="0"/>
              <a:t>, MRA, </a:t>
            </a:r>
            <a:r>
              <a:rPr lang="hu-HU" sz="2400" b="1" dirty="0" err="1" smtClean="0"/>
              <a:t>scalograms</a:t>
            </a:r>
            <a:r>
              <a:rPr lang="hu-HU" sz="2400" b="1" dirty="0" smtClean="0"/>
              <a:t> </a:t>
            </a:r>
          </a:p>
          <a:p>
            <a:r>
              <a:rPr lang="hu-HU" sz="2400" b="1" dirty="0" smtClean="0"/>
              <a:t>in </a:t>
            </a:r>
            <a:r>
              <a:rPr lang="hu-HU" sz="2400" b="1" dirty="0" err="1" smtClean="0"/>
              <a:t>Machine</a:t>
            </a:r>
            <a:r>
              <a:rPr lang="hu-HU" sz="2400" b="1" dirty="0" smtClean="0"/>
              <a:t> Fault </a:t>
            </a:r>
            <a:r>
              <a:rPr lang="hu-HU" sz="2400" b="1" dirty="0" err="1" smtClean="0"/>
              <a:t>Diagnostics</a:t>
            </a:r>
            <a:endParaRPr lang="hu-HU" sz="2400" b="1" dirty="0" smtClean="0"/>
          </a:p>
          <a:p>
            <a:endParaRPr lang="hu-HU" dirty="0"/>
          </a:p>
          <a:p>
            <a:r>
              <a:rPr lang="hu-HU" dirty="0" err="1" smtClean="0"/>
              <a:t>Evolution</a:t>
            </a:r>
            <a:r>
              <a:rPr lang="hu-HU" dirty="0" smtClean="0"/>
              <a:t> of </a:t>
            </a:r>
            <a:r>
              <a:rPr lang="hu-HU" dirty="0" err="1" smtClean="0"/>
              <a:t>wavelet</a:t>
            </a:r>
            <a:r>
              <a:rPr lang="hu-HU" dirty="0" smtClean="0"/>
              <a:t> </a:t>
            </a:r>
            <a:r>
              <a:rPr lang="hu-HU" dirty="0" err="1" smtClean="0"/>
              <a:t>transform</a:t>
            </a:r>
            <a:r>
              <a:rPr lang="hu-HU" dirty="0" smtClean="0"/>
              <a:t>:</a:t>
            </a:r>
            <a:endParaRPr lang="hu-HU"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26" y="1949482"/>
            <a:ext cx="6237522" cy="487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723" y="257294"/>
            <a:ext cx="4506917"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542" y="3801593"/>
            <a:ext cx="361512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1723" y="5613233"/>
            <a:ext cx="3315968"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0692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362076"/>
            <a:ext cx="6652577" cy="5398644"/>
          </a:xfrm>
          <a:prstGeom prst="rect">
            <a:avLst/>
          </a:prstGeom>
          <a:noFill/>
          <a:ln w="9525">
            <a:noFill/>
            <a:miter lim="800000"/>
            <a:headEnd/>
            <a:tailEnd/>
          </a:ln>
        </p:spPr>
      </p:pic>
      <p:pic>
        <p:nvPicPr>
          <p:cNvPr id="4" name="Picture 2"/>
          <p:cNvPicPr>
            <a:picLocks noChangeAspect="1" noChangeArrowheads="1"/>
          </p:cNvPicPr>
          <p:nvPr/>
        </p:nvPicPr>
        <p:blipFill>
          <a:blip r:embed="rId3"/>
          <a:srcRect/>
          <a:stretch>
            <a:fillRect/>
          </a:stretch>
        </p:blipFill>
        <p:spPr bwMode="auto">
          <a:xfrm>
            <a:off x="6701734" y="3558322"/>
            <a:ext cx="5490266" cy="3299678"/>
          </a:xfrm>
          <a:prstGeom prst="rect">
            <a:avLst/>
          </a:prstGeom>
          <a:noFill/>
          <a:ln w="9525">
            <a:noFill/>
            <a:miter lim="800000"/>
            <a:headEnd/>
            <a:tailEnd/>
          </a:ln>
        </p:spPr>
      </p:pic>
      <p:pic>
        <p:nvPicPr>
          <p:cNvPr id="4100" name="Picture 4" descr="Audio Classification using Wavelet Transform and Deep Learning | by Aditya  Dutt | MLearning.ai | Me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79" y="362076"/>
            <a:ext cx="4025651" cy="319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9039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285875" y="1235392"/>
            <a:ext cx="9320492" cy="4921568"/>
          </a:xfrm>
          <a:prstGeom prst="rect">
            <a:avLst/>
          </a:prstGeom>
        </p:spPr>
      </p:pic>
      <p:sp>
        <p:nvSpPr>
          <p:cNvPr id="3" name="Téglalap 2"/>
          <p:cNvSpPr/>
          <p:nvPr/>
        </p:nvSpPr>
        <p:spPr>
          <a:xfrm>
            <a:off x="1914215" y="531614"/>
            <a:ext cx="7900689" cy="461665"/>
          </a:xfrm>
          <a:prstGeom prst="rect">
            <a:avLst/>
          </a:prstGeom>
        </p:spPr>
        <p:txBody>
          <a:bodyPr wrap="none">
            <a:spAutoFit/>
          </a:bodyPr>
          <a:lstStyle/>
          <a:p>
            <a:r>
              <a:rPr lang="hu-HU" sz="2400" b="1" dirty="0" err="1" smtClean="0"/>
              <a:t>Scalogram</a:t>
            </a:r>
            <a:r>
              <a:rPr lang="hu-HU" sz="2400" b="1" dirty="0" smtClean="0"/>
              <a:t> </a:t>
            </a:r>
            <a:r>
              <a:rPr lang="hu-HU" sz="2400" b="1" dirty="0" err="1" smtClean="0"/>
              <a:t>as</a:t>
            </a:r>
            <a:r>
              <a:rPr lang="hu-HU" sz="2400" b="1" dirty="0" smtClean="0"/>
              <a:t> </a:t>
            </a:r>
            <a:r>
              <a:rPr lang="hu-HU" sz="2400" b="1" dirty="0" err="1" smtClean="0"/>
              <a:t>visual</a:t>
            </a:r>
            <a:r>
              <a:rPr lang="hu-HU" sz="2400" b="1" dirty="0" smtClean="0"/>
              <a:t> </a:t>
            </a:r>
            <a:r>
              <a:rPr lang="hu-HU" sz="2400" b="1" dirty="0" err="1" smtClean="0"/>
              <a:t>presentation</a:t>
            </a:r>
            <a:r>
              <a:rPr lang="hu-HU" sz="2400" b="1" dirty="0" smtClean="0"/>
              <a:t> of </a:t>
            </a:r>
            <a:r>
              <a:rPr lang="hu-HU" sz="2400" b="1" dirty="0" err="1" smtClean="0"/>
              <a:t>the</a:t>
            </a:r>
            <a:r>
              <a:rPr lang="hu-HU" sz="2400" b="1" dirty="0" smtClean="0"/>
              <a:t> </a:t>
            </a:r>
            <a:r>
              <a:rPr lang="hu-HU" sz="2400" b="1" dirty="0" err="1" smtClean="0"/>
              <a:t>wavelet</a:t>
            </a:r>
            <a:r>
              <a:rPr lang="hu-HU" sz="2400" b="1" dirty="0" smtClean="0"/>
              <a:t> </a:t>
            </a:r>
            <a:r>
              <a:rPr lang="hu-HU" sz="2400" b="1" dirty="0" err="1" smtClean="0"/>
              <a:t>coefficients</a:t>
            </a:r>
            <a:endParaRPr lang="hu-HU" sz="2400" dirty="0"/>
          </a:p>
        </p:txBody>
      </p:sp>
    </p:spTree>
    <p:extLst>
      <p:ext uri="{BB962C8B-B14F-4D97-AF65-F5344CB8AC3E}">
        <p14:creationId xmlns:p14="http://schemas.microsoft.com/office/powerpoint/2010/main" val="1367817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églalap 2"/>
          <p:cNvSpPr/>
          <p:nvPr/>
        </p:nvSpPr>
        <p:spPr>
          <a:xfrm>
            <a:off x="914400" y="350791"/>
            <a:ext cx="10759440" cy="6047809"/>
          </a:xfrm>
          <a:prstGeom prst="rect">
            <a:avLst/>
          </a:prstGeom>
        </p:spPr>
        <p:txBody>
          <a:bodyPr wrap="square">
            <a:spAutoFit/>
          </a:bodyPr>
          <a:lstStyle/>
          <a:p>
            <a:pPr>
              <a:lnSpc>
                <a:spcPct val="115000"/>
              </a:lnSpc>
              <a:spcAft>
                <a:spcPts val="600"/>
              </a:spcAft>
            </a:pPr>
            <a:r>
              <a:rPr lang="en-GB" sz="2000" b="1" dirty="0">
                <a:ea typeface="Calibri" panose="020F0502020204030204" pitchFamily="34" charset="0"/>
                <a:cs typeface="Times New Roman" panose="02020603050405020304" pitchFamily="18" charset="0"/>
              </a:rPr>
              <a:t>Part </a:t>
            </a:r>
            <a:r>
              <a:rPr lang="en-GB" sz="2000" b="1" dirty="0" smtClean="0">
                <a:ea typeface="Calibri" panose="020F0502020204030204" pitchFamily="34" charset="0"/>
                <a:cs typeface="Times New Roman" panose="02020603050405020304" pitchFamily="18" charset="0"/>
              </a:rPr>
              <a:t>I</a:t>
            </a:r>
            <a:r>
              <a:rPr lang="hu-HU" sz="2000" b="1" dirty="0" smtClean="0">
                <a:ea typeface="Calibri" panose="020F0502020204030204" pitchFamily="34" charset="0"/>
                <a:cs typeface="Times New Roman" panose="02020603050405020304" pitchFamily="18" charset="0"/>
              </a:rPr>
              <a:t> </a:t>
            </a:r>
            <a:r>
              <a:rPr lang="en-GB" sz="2000" b="1" dirty="0" smtClean="0">
                <a:ea typeface="Calibri" panose="020F0502020204030204" pitchFamily="34" charset="0"/>
                <a:cs typeface="Times New Roman" panose="02020603050405020304" pitchFamily="18" charset="0"/>
              </a:rPr>
              <a:t>(Imre </a:t>
            </a:r>
            <a:r>
              <a:rPr lang="en-GB" sz="2000" b="1" dirty="0">
                <a:ea typeface="Calibri" panose="020F0502020204030204" pitchFamily="34" charset="0"/>
                <a:cs typeface="Times New Roman" panose="02020603050405020304" pitchFamily="18" charset="0"/>
              </a:rPr>
              <a:t>Kocsis)</a:t>
            </a:r>
            <a:endParaRPr lang="hu-HU" sz="2000" b="1" dirty="0">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ea typeface="Calibri" panose="020F0502020204030204" pitchFamily="34" charset="0"/>
                <a:cs typeface="Times New Roman" panose="02020603050405020304" pitchFamily="18" charset="0"/>
              </a:rPr>
              <a:t>1.	Trigonometric and Exponential Functions</a:t>
            </a:r>
            <a:endParaRPr lang="hu-HU" sz="2000" dirty="0">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ea typeface="Calibri" panose="020F0502020204030204" pitchFamily="34" charset="0"/>
                <a:cs typeface="Times New Roman" panose="02020603050405020304" pitchFamily="18" charset="0"/>
              </a:rPr>
              <a:t>2.	Statistical Analysis of Vibration Signals</a:t>
            </a:r>
            <a:endParaRPr lang="hu-HU" sz="2000" dirty="0">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ea typeface="Calibri" panose="020F0502020204030204" pitchFamily="34" charset="0"/>
                <a:cs typeface="Times New Roman" panose="02020603050405020304" pitchFamily="18" charset="0"/>
              </a:rPr>
              <a:t>3.	Hilbert Spaces, Orthogonality, Similarity of Functions</a:t>
            </a:r>
            <a:endParaRPr lang="hu-HU" sz="2000" dirty="0">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ea typeface="Calibri" panose="020F0502020204030204" pitchFamily="34" charset="0"/>
                <a:cs typeface="Times New Roman" panose="02020603050405020304" pitchFamily="18" charset="0"/>
              </a:rPr>
              <a:t>4.	Orthonormal Systems, Fourier Series, Trigonometric System</a:t>
            </a:r>
            <a:endParaRPr lang="hu-HU" sz="2000" dirty="0">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ea typeface="Calibri" panose="020F0502020204030204" pitchFamily="34" charset="0"/>
                <a:cs typeface="Times New Roman" panose="02020603050405020304" pitchFamily="18" charset="0"/>
              </a:rPr>
              <a:t>5.	Exponential System, Vibration Spectrum</a:t>
            </a:r>
            <a:endParaRPr lang="hu-HU" sz="2000" dirty="0">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ea typeface="Calibri" panose="020F0502020204030204" pitchFamily="34" charset="0"/>
                <a:cs typeface="Times New Roman" panose="02020603050405020304" pitchFamily="18" charset="0"/>
              </a:rPr>
              <a:t>6.	Continuous Fourier Transform, Discrete Fourier Transform, FFT</a:t>
            </a:r>
            <a:endParaRPr lang="hu-HU" sz="2000" dirty="0">
              <a:ea typeface="Calibri" panose="020F0502020204030204" pitchFamily="34" charset="0"/>
              <a:cs typeface="Times New Roman" panose="02020603050405020304" pitchFamily="18" charset="0"/>
            </a:endParaRPr>
          </a:p>
          <a:p>
            <a:pPr>
              <a:lnSpc>
                <a:spcPct val="115000"/>
              </a:lnSpc>
              <a:spcAft>
                <a:spcPts val="600"/>
              </a:spcAft>
            </a:pPr>
            <a:r>
              <a:rPr lang="en-GB" sz="2000" b="1" dirty="0">
                <a:solidFill>
                  <a:srgbClr val="FF0000"/>
                </a:solidFill>
                <a:ea typeface="Calibri" panose="020F0502020204030204" pitchFamily="34" charset="0"/>
                <a:cs typeface="Times New Roman" panose="02020603050405020304" pitchFamily="18" charset="0"/>
              </a:rPr>
              <a:t>Part </a:t>
            </a:r>
            <a:r>
              <a:rPr lang="en-GB" sz="2000" b="1" dirty="0" smtClean="0">
                <a:solidFill>
                  <a:srgbClr val="FF0000"/>
                </a:solidFill>
                <a:ea typeface="Calibri" panose="020F0502020204030204" pitchFamily="34" charset="0"/>
                <a:cs typeface="Times New Roman" panose="02020603050405020304" pitchFamily="18" charset="0"/>
              </a:rPr>
              <a:t>II</a:t>
            </a:r>
            <a:r>
              <a:rPr lang="hu-HU" sz="2000" b="1" dirty="0" smtClean="0">
                <a:solidFill>
                  <a:srgbClr val="FF0000"/>
                </a:solidFill>
                <a:ea typeface="Calibri" panose="020F0502020204030204" pitchFamily="34" charset="0"/>
                <a:cs typeface="Times New Roman" panose="02020603050405020304" pitchFamily="18" charset="0"/>
              </a:rPr>
              <a:t> </a:t>
            </a:r>
            <a:r>
              <a:rPr lang="en-GB" sz="2000" b="1" dirty="0" smtClean="0">
                <a:solidFill>
                  <a:srgbClr val="FF0000"/>
                </a:solidFill>
                <a:ea typeface="Calibri" panose="020F0502020204030204" pitchFamily="34" charset="0"/>
                <a:cs typeface="Times New Roman" panose="02020603050405020304" pitchFamily="18" charset="0"/>
              </a:rPr>
              <a:t>(Krisztián </a:t>
            </a:r>
            <a:r>
              <a:rPr lang="en-GB" sz="2000" b="1" dirty="0">
                <a:solidFill>
                  <a:srgbClr val="FF0000"/>
                </a:solidFill>
                <a:ea typeface="Calibri" panose="020F0502020204030204" pitchFamily="34" charset="0"/>
                <a:cs typeface="Times New Roman" panose="02020603050405020304" pitchFamily="18" charset="0"/>
              </a:rPr>
              <a:t>Deák)</a:t>
            </a:r>
            <a:endParaRPr lang="hu-HU" sz="2000" b="1" dirty="0">
              <a:solidFill>
                <a:srgbClr val="FF0000"/>
              </a:solidFill>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solidFill>
                  <a:srgbClr val="FF0000"/>
                </a:solidFill>
                <a:ea typeface="Calibri" panose="020F0502020204030204" pitchFamily="34" charset="0"/>
                <a:cs typeface="Times New Roman" panose="02020603050405020304" pitchFamily="18" charset="0"/>
              </a:rPr>
              <a:t>7.	</a:t>
            </a:r>
            <a:r>
              <a:rPr lang="en-GB" sz="2000" dirty="0" err="1">
                <a:solidFill>
                  <a:srgbClr val="FF0000"/>
                </a:solidFill>
                <a:ea typeface="Calibri" panose="020F0502020204030204" pitchFamily="34" charset="0"/>
                <a:cs typeface="Times New Roman" panose="02020603050405020304" pitchFamily="18" charset="0"/>
              </a:rPr>
              <a:t>Cepstrum</a:t>
            </a:r>
            <a:r>
              <a:rPr lang="en-GB" sz="2000" dirty="0">
                <a:solidFill>
                  <a:srgbClr val="FF0000"/>
                </a:solidFill>
                <a:ea typeface="Calibri" panose="020F0502020204030204" pitchFamily="34" charset="0"/>
                <a:cs typeface="Times New Roman" panose="02020603050405020304" pitchFamily="18" charset="0"/>
              </a:rPr>
              <a:t> Analysis, Envelope Analysis</a:t>
            </a:r>
            <a:endParaRPr lang="hu-HU" sz="2000" dirty="0">
              <a:solidFill>
                <a:srgbClr val="FF0000"/>
              </a:solidFill>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solidFill>
                  <a:srgbClr val="FF0000"/>
                </a:solidFill>
                <a:ea typeface="Calibri" panose="020F0502020204030204" pitchFamily="34" charset="0"/>
                <a:cs typeface="Times New Roman" panose="02020603050405020304" pitchFamily="18" charset="0"/>
              </a:rPr>
              <a:t>8.	Continuous and Discrete Wavelet Transform</a:t>
            </a:r>
            <a:endParaRPr lang="hu-HU" sz="2000" dirty="0">
              <a:solidFill>
                <a:srgbClr val="FF0000"/>
              </a:solidFill>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solidFill>
                  <a:srgbClr val="FF0000"/>
                </a:solidFill>
                <a:ea typeface="Calibri" panose="020F0502020204030204" pitchFamily="34" charset="0"/>
                <a:cs typeface="Times New Roman" panose="02020603050405020304" pitchFamily="18" charset="0"/>
              </a:rPr>
              <a:t>9.	MRA, </a:t>
            </a:r>
            <a:r>
              <a:rPr lang="en-GB" sz="2000" dirty="0" err="1">
                <a:solidFill>
                  <a:srgbClr val="FF0000"/>
                </a:solidFill>
                <a:ea typeface="Calibri" panose="020F0502020204030204" pitchFamily="34" charset="0"/>
                <a:cs typeface="Times New Roman" panose="02020603050405020304" pitchFamily="18" charset="0"/>
              </a:rPr>
              <a:t>Scalogram</a:t>
            </a:r>
            <a:endParaRPr lang="hu-HU" sz="2000" dirty="0">
              <a:solidFill>
                <a:srgbClr val="FF0000"/>
              </a:solidFill>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solidFill>
                  <a:srgbClr val="FF0000"/>
                </a:solidFill>
                <a:ea typeface="Calibri" panose="020F0502020204030204" pitchFamily="34" charset="0"/>
                <a:cs typeface="Times New Roman" panose="02020603050405020304" pitchFamily="18" charset="0"/>
              </a:rPr>
              <a:t>10.	Wavelet Transforms in Machine Fault Diagnostics</a:t>
            </a:r>
            <a:endParaRPr lang="hu-HU" sz="2000" dirty="0">
              <a:solidFill>
                <a:srgbClr val="FF0000"/>
              </a:solidFill>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solidFill>
                  <a:srgbClr val="FF0000"/>
                </a:solidFill>
                <a:ea typeface="Calibri" panose="020F0502020204030204" pitchFamily="34" charset="0"/>
                <a:cs typeface="Times New Roman" panose="02020603050405020304" pitchFamily="18" charset="0"/>
              </a:rPr>
              <a:t>11.	Digital Filters, FIR, IIR</a:t>
            </a:r>
            <a:endParaRPr lang="hu-HU" sz="2000" dirty="0">
              <a:solidFill>
                <a:srgbClr val="FF0000"/>
              </a:solidFill>
              <a:ea typeface="Calibri" panose="020F0502020204030204" pitchFamily="34" charset="0"/>
              <a:cs typeface="Times New Roman" panose="02020603050405020304" pitchFamily="18" charset="0"/>
            </a:endParaRPr>
          </a:p>
          <a:p>
            <a:pPr marL="450215" indent="-450215">
              <a:lnSpc>
                <a:spcPct val="115000"/>
              </a:lnSpc>
              <a:spcAft>
                <a:spcPts val="600"/>
              </a:spcAft>
            </a:pPr>
            <a:r>
              <a:rPr lang="en-GB" sz="2000" dirty="0">
                <a:solidFill>
                  <a:srgbClr val="FF0000"/>
                </a:solidFill>
                <a:ea typeface="Calibri" panose="020F0502020204030204" pitchFamily="34" charset="0"/>
                <a:cs typeface="Times New Roman" panose="02020603050405020304" pitchFamily="18" charset="0"/>
              </a:rPr>
              <a:t>12.	Digital Filter Design</a:t>
            </a:r>
            <a:endParaRPr lang="hu-HU" sz="2000" dirty="0">
              <a:solidFill>
                <a:srgbClr val="FF0000"/>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6931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57400" y="3886200"/>
            <a:ext cx="8229600" cy="1143000"/>
          </a:xfrm>
        </p:spPr>
        <p:txBody>
          <a:bodyPr>
            <a:normAutofit fontScale="90000"/>
          </a:bodyPr>
          <a:lstStyle/>
          <a:p>
            <a:r>
              <a:rPr lang="en-US" altLang="hu-HU" sz="4000">
                <a:latin typeface="Times New Roman" panose="02020603050405020304" pitchFamily="18" charset="0"/>
              </a:rPr>
              <a:t>Some signals obviously have spectral characteristics that vary with time</a:t>
            </a:r>
          </a:p>
        </p:txBody>
      </p:sp>
      <p:graphicFrame>
        <p:nvGraphicFramePr>
          <p:cNvPr id="43012" name="Object 4"/>
          <p:cNvGraphicFramePr>
            <a:graphicFrameLocks noChangeAspect="1"/>
          </p:cNvGraphicFramePr>
          <p:nvPr/>
        </p:nvGraphicFramePr>
        <p:xfrm>
          <a:off x="1752600" y="2209800"/>
          <a:ext cx="8763000" cy="1371600"/>
        </p:xfrm>
        <a:graphic>
          <a:graphicData uri="http://schemas.openxmlformats.org/presentationml/2006/ole">
            <mc:AlternateContent xmlns:mc="http://schemas.openxmlformats.org/markup-compatibility/2006">
              <mc:Choice xmlns:v="urn:schemas-microsoft-com:vml" Requires="v">
                <p:oleObj spid="_x0000_s1032" name="Bitmap Image" r:id="rId3" imgW="4382112" imgH="685714" progId="Paint.Picture">
                  <p:embed/>
                </p:oleObj>
              </mc:Choice>
              <mc:Fallback>
                <p:oleObj name="Bitmap Image" r:id="rId3" imgW="4382112" imgH="685714" progId="Paint.Picture">
                  <p:embed/>
                  <p:pic>
                    <p:nvPicPr>
                      <p:cNvPr id="430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209800"/>
                        <a:ext cx="8763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3" name="Rectangle 5"/>
          <p:cNvSpPr>
            <a:spLocks noChangeArrowheads="1"/>
          </p:cNvSpPr>
          <p:nvPr/>
        </p:nvSpPr>
        <p:spPr bwMode="auto">
          <a:xfrm>
            <a:off x="1981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4000">
                <a:latin typeface="Times New Roman" panose="02020603050405020304" pitchFamily="18" charset="0"/>
              </a:rPr>
              <a:t>Motivation</a:t>
            </a:r>
          </a:p>
        </p:txBody>
      </p:sp>
    </p:spTree>
    <p:extLst>
      <p:ext uri="{BB962C8B-B14F-4D97-AF65-F5344CB8AC3E}">
        <p14:creationId xmlns:p14="http://schemas.microsoft.com/office/powerpoint/2010/main" val="2254495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05000" y="228601"/>
            <a:ext cx="8229600" cy="639763"/>
          </a:xfrm>
        </p:spPr>
        <p:txBody>
          <a:bodyPr>
            <a:normAutofit fontScale="90000"/>
          </a:bodyPr>
          <a:lstStyle/>
          <a:p>
            <a:r>
              <a:rPr lang="en-US" altLang="hu-HU" sz="4000">
                <a:latin typeface="Times New Roman" panose="02020603050405020304" pitchFamily="18" charset="0"/>
              </a:rPr>
              <a:t>Criticism of Fourier Spectrum</a:t>
            </a:r>
          </a:p>
        </p:txBody>
      </p:sp>
      <p:sp>
        <p:nvSpPr>
          <p:cNvPr id="45059" name="Rectangle 3"/>
          <p:cNvSpPr>
            <a:spLocks noGrp="1" noChangeArrowheads="1"/>
          </p:cNvSpPr>
          <p:nvPr>
            <p:ph type="body" idx="1"/>
          </p:nvPr>
        </p:nvSpPr>
        <p:spPr>
          <a:xfrm>
            <a:off x="1981200" y="914400"/>
            <a:ext cx="8229600" cy="5715000"/>
          </a:xfrm>
        </p:spPr>
        <p:txBody>
          <a:bodyPr/>
          <a:lstStyle/>
          <a:p>
            <a:pPr algn="ctr">
              <a:buFontTx/>
              <a:buNone/>
            </a:pPr>
            <a:r>
              <a:rPr lang="en-US" altLang="hu-HU" dirty="0">
                <a:latin typeface="Times New Roman" panose="02020603050405020304" pitchFamily="18" charset="0"/>
              </a:rPr>
              <a:t>It’s giving you the spectrum of the</a:t>
            </a:r>
          </a:p>
          <a:p>
            <a:pPr algn="ctr">
              <a:buFontTx/>
              <a:buNone/>
            </a:pPr>
            <a:r>
              <a:rPr lang="en-US" altLang="hu-HU" dirty="0">
                <a:latin typeface="Times New Roman" panose="02020603050405020304" pitchFamily="18" charset="0"/>
              </a:rPr>
              <a:t>‘whole time-series’</a:t>
            </a:r>
          </a:p>
          <a:p>
            <a:pPr algn="ctr">
              <a:buFontTx/>
              <a:buNone/>
            </a:pPr>
            <a:endParaRPr lang="en-US" altLang="hu-HU" dirty="0">
              <a:latin typeface="Times New Roman" panose="02020603050405020304" pitchFamily="18" charset="0"/>
            </a:endParaRPr>
          </a:p>
          <a:p>
            <a:pPr algn="ctr">
              <a:buFontTx/>
              <a:buNone/>
            </a:pPr>
            <a:r>
              <a:rPr lang="en-US" altLang="hu-HU" dirty="0">
                <a:latin typeface="Times New Roman" panose="02020603050405020304" pitchFamily="18" charset="0"/>
              </a:rPr>
              <a:t>Which is OK if the time-series is stationary</a:t>
            </a:r>
          </a:p>
          <a:p>
            <a:pPr algn="ctr">
              <a:buFontTx/>
              <a:buNone/>
            </a:pPr>
            <a:r>
              <a:rPr lang="en-US" altLang="hu-HU" dirty="0">
                <a:latin typeface="Times New Roman" panose="02020603050405020304" pitchFamily="18" charset="0"/>
              </a:rPr>
              <a:t>But what if its not?</a:t>
            </a:r>
          </a:p>
          <a:p>
            <a:pPr algn="ctr">
              <a:buFontTx/>
              <a:buNone/>
            </a:pPr>
            <a:endParaRPr lang="en-US" altLang="hu-HU" dirty="0">
              <a:latin typeface="Times New Roman" panose="02020603050405020304" pitchFamily="18" charset="0"/>
            </a:endParaRPr>
          </a:p>
          <a:p>
            <a:pPr algn="ctr">
              <a:buFontTx/>
              <a:buNone/>
            </a:pPr>
            <a:r>
              <a:rPr lang="en-US" altLang="hu-HU" dirty="0">
                <a:latin typeface="Times New Roman" panose="02020603050405020304" pitchFamily="18" charset="0"/>
              </a:rPr>
              <a:t>We need a technique that can “march along” a </a:t>
            </a:r>
            <a:r>
              <a:rPr lang="en-US" altLang="hu-HU" dirty="0" err="1">
                <a:latin typeface="Times New Roman" panose="02020603050405020304" pitchFamily="18" charset="0"/>
              </a:rPr>
              <a:t>timeseries</a:t>
            </a:r>
            <a:r>
              <a:rPr lang="en-US" altLang="hu-HU" dirty="0">
                <a:latin typeface="Times New Roman" panose="02020603050405020304" pitchFamily="18" charset="0"/>
              </a:rPr>
              <a:t> and that is capable of:</a:t>
            </a:r>
          </a:p>
          <a:p>
            <a:pPr algn="ctr">
              <a:buFontTx/>
              <a:buNone/>
            </a:pPr>
            <a:endParaRPr lang="en-US" altLang="hu-HU" dirty="0">
              <a:latin typeface="Times New Roman" panose="02020603050405020304" pitchFamily="18" charset="0"/>
            </a:endParaRPr>
          </a:p>
          <a:p>
            <a:pPr algn="ctr">
              <a:buFontTx/>
              <a:buNone/>
            </a:pPr>
            <a:r>
              <a:rPr lang="en-US" altLang="hu-HU" dirty="0">
                <a:latin typeface="Times New Roman" panose="02020603050405020304" pitchFamily="18" charset="0"/>
              </a:rPr>
              <a:t>Analyzing spectral content in different places</a:t>
            </a:r>
          </a:p>
          <a:p>
            <a:pPr algn="ctr">
              <a:buFontTx/>
              <a:buNone/>
            </a:pPr>
            <a:r>
              <a:rPr lang="en-US" altLang="hu-HU" dirty="0">
                <a:latin typeface="Times New Roman" panose="02020603050405020304" pitchFamily="18" charset="0"/>
              </a:rPr>
              <a:t>Detecting sharp changes in spectral character</a:t>
            </a:r>
          </a:p>
        </p:txBody>
      </p:sp>
    </p:spTree>
    <p:extLst>
      <p:ext uri="{BB962C8B-B14F-4D97-AF65-F5344CB8AC3E}">
        <p14:creationId xmlns:p14="http://schemas.microsoft.com/office/powerpoint/2010/main" val="4211795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524000" y="0"/>
            <a:ext cx="9144000" cy="1143000"/>
          </a:xfrm>
        </p:spPr>
        <p:txBody>
          <a:bodyPr/>
          <a:lstStyle/>
          <a:p>
            <a:r>
              <a:rPr lang="en-US" altLang="hu-HU" sz="3600" dirty="0">
                <a:latin typeface="Times New Roman" panose="02020603050405020304" pitchFamily="18" charset="0"/>
              </a:rPr>
              <a:t>Fourier Analysis is based on an indefinitely long cosine wave of a specific frequency</a:t>
            </a:r>
          </a:p>
        </p:txBody>
      </p:sp>
      <p:graphicFrame>
        <p:nvGraphicFramePr>
          <p:cNvPr id="46084" name="Object 4"/>
          <p:cNvGraphicFramePr>
            <a:graphicFrameLocks noChangeAspect="1"/>
          </p:cNvGraphicFramePr>
          <p:nvPr/>
        </p:nvGraphicFramePr>
        <p:xfrm>
          <a:off x="3505200" y="4572001"/>
          <a:ext cx="5257800" cy="1762125"/>
        </p:xfrm>
        <a:graphic>
          <a:graphicData uri="http://schemas.openxmlformats.org/presentationml/2006/ole">
            <mc:AlternateContent xmlns:mc="http://schemas.openxmlformats.org/markup-compatibility/2006">
              <mc:Choice xmlns:v="urn:schemas-microsoft-com:vml" Requires="v">
                <p:oleObj spid="_x0000_s2062" name="Bitmap Image" r:id="rId3" imgW="5257143" imgH="1762371" progId="Paint.Picture">
                  <p:embed/>
                </p:oleObj>
              </mc:Choice>
              <mc:Fallback>
                <p:oleObj name="Bitmap Image" r:id="rId3" imgW="5257143" imgH="1762371" progId="Paint.Picture">
                  <p:embed/>
                  <p:pic>
                    <p:nvPicPr>
                      <p:cNvPr id="46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572001"/>
                        <a:ext cx="525780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5" name="Rectangle 5"/>
          <p:cNvSpPr>
            <a:spLocks noChangeArrowheads="1"/>
          </p:cNvSpPr>
          <p:nvPr/>
        </p:nvSpPr>
        <p:spPr bwMode="auto">
          <a:xfrm>
            <a:off x="1524000" y="3276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3600">
                <a:latin typeface="Times New Roman" panose="02020603050405020304" pitchFamily="18" charset="0"/>
              </a:rPr>
              <a:t>Wavelet Analysis is based on an short duration wavelet of a specific </a:t>
            </a:r>
            <a:r>
              <a:rPr lang="en-US" altLang="hu-HU" sz="3600" i="1">
                <a:latin typeface="Times New Roman" panose="02020603050405020304" pitchFamily="18" charset="0"/>
              </a:rPr>
              <a:t>center frequency</a:t>
            </a:r>
          </a:p>
        </p:txBody>
      </p:sp>
      <p:graphicFrame>
        <p:nvGraphicFramePr>
          <p:cNvPr id="46086" name="Object 6"/>
          <p:cNvGraphicFramePr>
            <a:graphicFrameLocks noChangeAspect="1"/>
          </p:cNvGraphicFramePr>
          <p:nvPr/>
        </p:nvGraphicFramePr>
        <p:xfrm>
          <a:off x="2743200" y="1524001"/>
          <a:ext cx="6858000" cy="1230313"/>
        </p:xfrm>
        <a:graphic>
          <a:graphicData uri="http://schemas.openxmlformats.org/presentationml/2006/ole">
            <mc:AlternateContent xmlns:mc="http://schemas.openxmlformats.org/markup-compatibility/2006">
              <mc:Choice xmlns:v="urn:schemas-microsoft-com:vml" Requires="v">
                <p:oleObj spid="_x0000_s2063" name="Bitmap Image" r:id="rId5" imgW="4247619" imgH="762106" progId="Paint.Picture">
                  <p:embed/>
                </p:oleObj>
              </mc:Choice>
              <mc:Fallback>
                <p:oleObj name="Bitmap Image" r:id="rId5" imgW="4247619" imgH="762106" progId="Paint.Picture">
                  <p:embed/>
                  <p:pic>
                    <p:nvPicPr>
                      <p:cNvPr id="4608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524001"/>
                        <a:ext cx="6858000"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7" name="Rectangle 7"/>
          <p:cNvSpPr>
            <a:spLocks noChangeArrowheads="1"/>
          </p:cNvSpPr>
          <p:nvPr/>
        </p:nvSpPr>
        <p:spPr bwMode="auto">
          <a:xfrm>
            <a:off x="5181600" y="236220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3200">
                <a:latin typeface="Times New Roman" panose="02020603050405020304" pitchFamily="18" charset="0"/>
              </a:rPr>
              <a:t>time, t</a:t>
            </a:r>
          </a:p>
        </p:txBody>
      </p:sp>
      <p:sp>
        <p:nvSpPr>
          <p:cNvPr id="46088" name="Rectangle 8"/>
          <p:cNvSpPr>
            <a:spLocks noChangeArrowheads="1"/>
          </p:cNvSpPr>
          <p:nvPr/>
        </p:nvSpPr>
        <p:spPr bwMode="auto">
          <a:xfrm>
            <a:off x="5105400" y="6019800"/>
            <a:ext cx="2133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3200">
                <a:latin typeface="Times New Roman" panose="02020603050405020304" pitchFamily="18" charset="0"/>
              </a:rPr>
              <a:t>time, t</a:t>
            </a:r>
          </a:p>
        </p:txBody>
      </p:sp>
    </p:spTree>
    <p:extLst>
      <p:ext uri="{BB962C8B-B14F-4D97-AF65-F5344CB8AC3E}">
        <p14:creationId xmlns:p14="http://schemas.microsoft.com/office/powerpoint/2010/main" val="1898310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838200"/>
            <a:ext cx="6605588"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églalap 1"/>
          <p:cNvSpPr/>
          <p:nvPr/>
        </p:nvSpPr>
        <p:spPr>
          <a:xfrm>
            <a:off x="3104027" y="0"/>
            <a:ext cx="6320961" cy="584775"/>
          </a:xfrm>
          <a:prstGeom prst="rect">
            <a:avLst/>
          </a:prstGeom>
        </p:spPr>
        <p:txBody>
          <a:bodyPr wrap="none">
            <a:spAutoFit/>
          </a:bodyPr>
          <a:lstStyle/>
          <a:p>
            <a:r>
              <a:rPr lang="hu-HU" altLang="hu-HU" sz="3200" dirty="0" err="1">
                <a:latin typeface="Times New Roman" panose="02020603050405020304" pitchFamily="18" charset="0"/>
              </a:rPr>
              <a:t>Multiresolution</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analysis</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by</a:t>
            </a:r>
            <a:r>
              <a:rPr lang="hu-HU" altLang="hu-HU" sz="3200" dirty="0">
                <a:latin typeface="Times New Roman" panose="02020603050405020304" pitchFamily="18" charset="0"/>
              </a:rPr>
              <a:t> </a:t>
            </a:r>
            <a:r>
              <a:rPr lang="hu-HU" altLang="hu-HU" sz="3200" dirty="0" err="1">
                <a:latin typeface="Times New Roman" panose="02020603050405020304" pitchFamily="18" charset="0"/>
              </a:rPr>
              <a:t>wavelets</a:t>
            </a:r>
            <a:r>
              <a:rPr lang="en-US" altLang="hu-HU" sz="3200" dirty="0">
                <a:latin typeface="Times New Roman" panose="02020603050405020304" pitchFamily="18" charset="0"/>
              </a:rPr>
              <a:t> </a:t>
            </a:r>
            <a:endParaRPr lang="hu-HU" sz="3200" dirty="0"/>
          </a:p>
        </p:txBody>
      </p:sp>
    </p:spTree>
    <p:extLst>
      <p:ext uri="{BB962C8B-B14F-4D97-AF65-F5344CB8AC3E}">
        <p14:creationId xmlns:p14="http://schemas.microsoft.com/office/powerpoint/2010/main" val="493714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 Three-level DWT multistage filter bank and (b) logarithmic...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17" y="925228"/>
            <a:ext cx="7029450" cy="58388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ensors | Free Full-Text | Bearing Fault Diagnosis of Induction Motors  Using a Genetic Algorithm and Machine Learning Classifiers | HTML"/>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329367" y="1102726"/>
            <a:ext cx="4842649" cy="212026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white etching cracks Archives - BEARING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722" y="3334568"/>
            <a:ext cx="4102732" cy="3317909"/>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7742722" y="529484"/>
            <a:ext cx="4147161" cy="461665"/>
          </a:xfrm>
          <a:prstGeom prst="rect">
            <a:avLst/>
          </a:prstGeom>
        </p:spPr>
        <p:txBody>
          <a:bodyPr wrap="none">
            <a:spAutoFit/>
          </a:bodyPr>
          <a:lstStyle/>
          <a:p>
            <a:r>
              <a:rPr lang="hu-HU" sz="2400" b="1" dirty="0" smtClean="0"/>
              <a:t>Local fault and </a:t>
            </a:r>
            <a:r>
              <a:rPr lang="hu-HU" sz="2400" b="1" dirty="0" err="1" smtClean="0"/>
              <a:t>crack</a:t>
            </a:r>
            <a:r>
              <a:rPr lang="hu-HU" sz="2400" b="1" dirty="0" smtClean="0"/>
              <a:t> </a:t>
            </a:r>
            <a:r>
              <a:rPr lang="hu-HU" sz="2400" b="1" dirty="0" err="1" smtClean="0"/>
              <a:t>detection</a:t>
            </a:r>
            <a:r>
              <a:rPr lang="hu-HU" sz="2400" b="1" dirty="0" smtClean="0"/>
              <a:t>:</a:t>
            </a:r>
            <a:endParaRPr lang="hu-HU" sz="2400" b="1" dirty="0"/>
          </a:p>
        </p:txBody>
      </p:sp>
      <p:sp>
        <p:nvSpPr>
          <p:cNvPr id="4" name="Téglalap 3"/>
          <p:cNvSpPr/>
          <p:nvPr/>
        </p:nvSpPr>
        <p:spPr>
          <a:xfrm>
            <a:off x="483661" y="417908"/>
            <a:ext cx="3322769" cy="461665"/>
          </a:xfrm>
          <a:prstGeom prst="rect">
            <a:avLst/>
          </a:prstGeom>
        </p:spPr>
        <p:txBody>
          <a:bodyPr wrap="none">
            <a:spAutoFit/>
          </a:bodyPr>
          <a:lstStyle/>
          <a:p>
            <a:r>
              <a:rPr lang="hu-HU" sz="2400" b="1" dirty="0" err="1" smtClean="0"/>
              <a:t>Multiresolution</a:t>
            </a:r>
            <a:r>
              <a:rPr lang="hu-HU" sz="2400" b="1" dirty="0" smtClean="0"/>
              <a:t> </a:t>
            </a:r>
            <a:r>
              <a:rPr lang="hu-HU" sz="2400" b="1" dirty="0" err="1" smtClean="0"/>
              <a:t>analysis</a:t>
            </a:r>
            <a:r>
              <a:rPr lang="hu-HU" dirty="0" smtClean="0"/>
              <a:t>:</a:t>
            </a:r>
            <a:endParaRPr lang="hu-HU" dirty="0"/>
          </a:p>
        </p:txBody>
      </p:sp>
    </p:spTree>
    <p:extLst>
      <p:ext uri="{BB962C8B-B14F-4D97-AF65-F5344CB8AC3E}">
        <p14:creationId xmlns:p14="http://schemas.microsoft.com/office/powerpoint/2010/main" val="38576430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90" name="Object 10"/>
          <p:cNvGraphicFramePr>
            <a:graphicFrameLocks noChangeAspect="1"/>
          </p:cNvGraphicFramePr>
          <p:nvPr/>
        </p:nvGraphicFramePr>
        <p:xfrm>
          <a:off x="3581401" y="1981201"/>
          <a:ext cx="5057775" cy="1960563"/>
        </p:xfrm>
        <a:graphic>
          <a:graphicData uri="http://schemas.openxmlformats.org/presentationml/2006/ole">
            <mc:AlternateContent xmlns:mc="http://schemas.openxmlformats.org/markup-compatibility/2006">
              <mc:Choice xmlns:v="urn:schemas-microsoft-com:vml" Requires="v">
                <p:oleObj spid="_x0000_s6152" name="Bitmap Image" r:id="rId3" imgW="2800741" imgH="1085714" progId="Paint.Picture">
                  <p:embed/>
                </p:oleObj>
              </mc:Choice>
              <mc:Fallback>
                <p:oleObj name="Bitmap Image" r:id="rId3" imgW="2800741" imgH="1085714" progId="Paint.Picture">
                  <p:embed/>
                  <p:pic>
                    <p:nvPicPr>
                      <p:cNvPr id="2049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1" y="1981201"/>
                        <a:ext cx="5057775" cy="196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2" name="Rectangle 2"/>
          <p:cNvSpPr>
            <a:spLocks noGrp="1" noChangeArrowheads="1"/>
          </p:cNvSpPr>
          <p:nvPr>
            <p:ph type="title"/>
          </p:nvPr>
        </p:nvSpPr>
        <p:spPr>
          <a:xfrm>
            <a:off x="1905000" y="838200"/>
            <a:ext cx="8229600" cy="762000"/>
          </a:xfrm>
        </p:spPr>
        <p:txBody>
          <a:bodyPr/>
          <a:lstStyle/>
          <a:p>
            <a:r>
              <a:rPr lang="en-US" altLang="hu-HU" sz="3200">
                <a:latin typeface="Times New Roman" panose="02020603050405020304" pitchFamily="18" charset="0"/>
              </a:rPr>
              <a:t>Wavelet</a:t>
            </a:r>
          </a:p>
        </p:txBody>
      </p:sp>
      <p:sp>
        <p:nvSpPr>
          <p:cNvPr id="20483" name="Rectangle 3"/>
          <p:cNvSpPr>
            <a:spLocks noChangeArrowheads="1"/>
          </p:cNvSpPr>
          <p:nvPr/>
        </p:nvSpPr>
        <p:spPr bwMode="auto">
          <a:xfrm>
            <a:off x="6705600" y="4114800"/>
            <a:ext cx="3505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400">
                <a:solidFill>
                  <a:srgbClr val="FF3300"/>
                </a:solidFill>
                <a:latin typeface="Times New Roman" panose="02020603050405020304" pitchFamily="18" charset="0"/>
              </a:rPr>
              <a:t>change in scale:</a:t>
            </a:r>
            <a:br>
              <a:rPr lang="en-US" altLang="hu-HU" sz="2400">
                <a:solidFill>
                  <a:srgbClr val="FF3300"/>
                </a:solidFill>
                <a:latin typeface="Times New Roman" panose="02020603050405020304" pitchFamily="18" charset="0"/>
              </a:rPr>
            </a:br>
            <a:r>
              <a:rPr lang="en-US" altLang="hu-HU" sz="2400">
                <a:solidFill>
                  <a:srgbClr val="FF3300"/>
                </a:solidFill>
                <a:latin typeface="Times New Roman" panose="02020603050405020304" pitchFamily="18" charset="0"/>
              </a:rPr>
              <a:t>big s means long wavelength</a:t>
            </a:r>
            <a:endParaRPr lang="en-US" altLang="hu-HU" sz="2400">
              <a:solidFill>
                <a:srgbClr val="FF3300"/>
              </a:solidFill>
              <a:latin typeface="Symbol" panose="05050102010706020507" pitchFamily="18" charset="2"/>
            </a:endParaRPr>
          </a:p>
        </p:txBody>
      </p:sp>
      <p:sp>
        <p:nvSpPr>
          <p:cNvPr id="20485" name="Line 5"/>
          <p:cNvSpPr>
            <a:spLocks noChangeShapeType="1"/>
          </p:cNvSpPr>
          <p:nvPr/>
        </p:nvSpPr>
        <p:spPr bwMode="auto">
          <a:xfrm>
            <a:off x="7467600" y="3505200"/>
            <a:ext cx="457200" cy="60960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486" name="Line 6"/>
          <p:cNvSpPr>
            <a:spLocks noChangeShapeType="1"/>
          </p:cNvSpPr>
          <p:nvPr/>
        </p:nvSpPr>
        <p:spPr bwMode="auto">
          <a:xfrm flipH="1">
            <a:off x="6096000" y="2286000"/>
            <a:ext cx="457200" cy="228600"/>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487" name="Rectangle 7"/>
          <p:cNvSpPr>
            <a:spLocks noChangeArrowheads="1"/>
          </p:cNvSpPr>
          <p:nvPr/>
        </p:nvSpPr>
        <p:spPr bwMode="auto">
          <a:xfrm>
            <a:off x="5181600" y="1752600"/>
            <a:ext cx="289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400">
                <a:solidFill>
                  <a:srgbClr val="FF3300"/>
                </a:solidFill>
                <a:latin typeface="Times New Roman" panose="02020603050405020304" pitchFamily="18" charset="0"/>
              </a:rPr>
              <a:t>normalization</a:t>
            </a:r>
            <a:endParaRPr lang="en-US" altLang="hu-HU" sz="2400">
              <a:solidFill>
                <a:srgbClr val="FF3300"/>
              </a:solidFill>
              <a:latin typeface="Symbol" panose="05050102010706020507" pitchFamily="18" charset="2"/>
            </a:endParaRPr>
          </a:p>
        </p:txBody>
      </p:sp>
      <p:sp>
        <p:nvSpPr>
          <p:cNvPr id="20488" name="Rectangle 8"/>
          <p:cNvSpPr>
            <a:spLocks noChangeArrowheads="1"/>
          </p:cNvSpPr>
          <p:nvPr/>
        </p:nvSpPr>
        <p:spPr bwMode="auto">
          <a:xfrm>
            <a:off x="3733800" y="5105400"/>
            <a:ext cx="289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400">
                <a:solidFill>
                  <a:srgbClr val="FF3300"/>
                </a:solidFill>
                <a:latin typeface="Times New Roman" panose="02020603050405020304" pitchFamily="18" charset="0"/>
              </a:rPr>
              <a:t>wavelet with</a:t>
            </a:r>
            <a:br>
              <a:rPr lang="en-US" altLang="hu-HU" sz="2400">
                <a:solidFill>
                  <a:srgbClr val="FF3300"/>
                </a:solidFill>
                <a:latin typeface="Times New Roman" panose="02020603050405020304" pitchFamily="18" charset="0"/>
              </a:rPr>
            </a:br>
            <a:r>
              <a:rPr lang="en-US" altLang="hu-HU" sz="2400">
                <a:solidFill>
                  <a:srgbClr val="FF3300"/>
                </a:solidFill>
                <a:latin typeface="Times New Roman" panose="02020603050405020304" pitchFamily="18" charset="0"/>
              </a:rPr>
              <a:t>scale, s and time, </a:t>
            </a:r>
            <a:r>
              <a:rPr lang="en-US" altLang="hu-HU" sz="2400">
                <a:solidFill>
                  <a:srgbClr val="FF3300"/>
                </a:solidFill>
                <a:latin typeface="Symbol" panose="05050102010706020507" pitchFamily="18" charset="2"/>
              </a:rPr>
              <a:t>t</a:t>
            </a:r>
          </a:p>
        </p:txBody>
      </p:sp>
      <p:sp>
        <p:nvSpPr>
          <p:cNvPr id="20489" name="Line 9"/>
          <p:cNvSpPr>
            <a:spLocks noChangeShapeType="1"/>
          </p:cNvSpPr>
          <p:nvPr/>
        </p:nvSpPr>
        <p:spPr bwMode="auto">
          <a:xfrm>
            <a:off x="4572000" y="3505200"/>
            <a:ext cx="533400" cy="144780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491" name="Line 11"/>
          <p:cNvSpPr>
            <a:spLocks noChangeShapeType="1"/>
          </p:cNvSpPr>
          <p:nvPr/>
        </p:nvSpPr>
        <p:spPr bwMode="auto">
          <a:xfrm flipV="1">
            <a:off x="7848600" y="2514600"/>
            <a:ext cx="762000" cy="30480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492" name="Rectangle 12"/>
          <p:cNvSpPr>
            <a:spLocks noChangeArrowheads="1"/>
          </p:cNvSpPr>
          <p:nvPr/>
        </p:nvSpPr>
        <p:spPr bwMode="auto">
          <a:xfrm>
            <a:off x="7772400" y="1905000"/>
            <a:ext cx="2895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400">
                <a:solidFill>
                  <a:srgbClr val="FF3300"/>
                </a:solidFill>
                <a:latin typeface="Times New Roman" panose="02020603050405020304" pitchFamily="18" charset="0"/>
              </a:rPr>
              <a:t>shift in time</a:t>
            </a:r>
            <a:endParaRPr lang="en-US" altLang="hu-HU" sz="2400">
              <a:solidFill>
                <a:srgbClr val="FF3300"/>
              </a:solidFill>
              <a:latin typeface="Symbol" panose="05050102010706020507" pitchFamily="18" charset="2"/>
            </a:endParaRPr>
          </a:p>
        </p:txBody>
      </p:sp>
      <p:sp>
        <p:nvSpPr>
          <p:cNvPr id="20493" name="Line 13"/>
          <p:cNvSpPr>
            <a:spLocks noChangeShapeType="1"/>
          </p:cNvSpPr>
          <p:nvPr/>
        </p:nvSpPr>
        <p:spPr bwMode="auto">
          <a:xfrm>
            <a:off x="6629400" y="3429000"/>
            <a:ext cx="1143000" cy="2743200"/>
          </a:xfrm>
          <a:prstGeom prst="line">
            <a:avLst/>
          </a:prstGeom>
          <a:noFill/>
          <a:ln w="381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20494" name="Rectangle 14"/>
          <p:cNvSpPr>
            <a:spLocks noChangeArrowheads="1"/>
          </p:cNvSpPr>
          <p:nvPr/>
        </p:nvSpPr>
        <p:spPr bwMode="auto">
          <a:xfrm>
            <a:off x="6705600" y="5943600"/>
            <a:ext cx="2895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400">
                <a:solidFill>
                  <a:srgbClr val="FF3300"/>
                </a:solidFill>
                <a:latin typeface="Times New Roman" panose="02020603050405020304" pitchFamily="18" charset="0"/>
              </a:rPr>
              <a:t>Mother wavelet</a:t>
            </a:r>
            <a:endParaRPr lang="en-US" altLang="hu-HU" sz="2400">
              <a:solidFill>
                <a:srgbClr val="FF3300"/>
              </a:solidFill>
              <a:latin typeface="Symbol" panose="05050102010706020507" pitchFamily="18" charset="2"/>
            </a:endParaRPr>
          </a:p>
        </p:txBody>
      </p:sp>
    </p:spTree>
    <p:extLst>
      <p:ext uri="{BB962C8B-B14F-4D97-AF65-F5344CB8AC3E}">
        <p14:creationId xmlns:p14="http://schemas.microsoft.com/office/powerpoint/2010/main" val="3035576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title"/>
          </p:nvPr>
        </p:nvSpPr>
        <p:spPr>
          <a:xfrm>
            <a:off x="1905000" y="381000"/>
            <a:ext cx="8229600" cy="762000"/>
          </a:xfrm>
        </p:spPr>
        <p:txBody>
          <a:bodyPr>
            <a:normAutofit fontScale="90000"/>
          </a:bodyPr>
          <a:lstStyle/>
          <a:p>
            <a:r>
              <a:rPr lang="en-US" altLang="hu-HU" sz="2800">
                <a:latin typeface="Times New Roman" panose="02020603050405020304" pitchFamily="18" charset="0"/>
              </a:rPr>
              <a:t>Shannon Wavelet</a:t>
            </a:r>
            <a:br>
              <a:rPr lang="en-US" altLang="hu-HU" sz="2800">
                <a:latin typeface="Times New Roman" panose="02020603050405020304" pitchFamily="18" charset="0"/>
              </a:rPr>
            </a:br>
            <a:r>
              <a:rPr lang="en-US" altLang="hu-HU" sz="2800">
                <a:latin typeface="Times New Roman" panose="02020603050405020304" pitchFamily="18" charset="0"/>
              </a:rPr>
              <a:t/>
            </a:r>
            <a:br>
              <a:rPr lang="en-US" altLang="hu-HU" sz="2800">
                <a:latin typeface="Times New Roman" panose="02020603050405020304" pitchFamily="18" charset="0"/>
              </a:rPr>
            </a:br>
            <a:r>
              <a:rPr lang="en-US" altLang="hu-HU" sz="2800">
                <a:latin typeface="Symbol" panose="05050102010706020507" pitchFamily="18" charset="2"/>
              </a:rPr>
              <a:t>Y</a:t>
            </a:r>
            <a:r>
              <a:rPr lang="en-US" altLang="hu-HU" sz="2800">
                <a:latin typeface="Times New Roman" panose="02020603050405020304" pitchFamily="18" charset="0"/>
              </a:rPr>
              <a:t>(t) = 2 sinc(2t) – sinc(t)</a:t>
            </a:r>
          </a:p>
        </p:txBody>
      </p:sp>
      <p:pic>
        <p:nvPicPr>
          <p:cNvPr id="21518"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524000"/>
            <a:ext cx="70866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9" name="Rectangle 15"/>
          <p:cNvSpPr>
            <a:spLocks noChangeArrowheads="1"/>
          </p:cNvSpPr>
          <p:nvPr/>
        </p:nvSpPr>
        <p:spPr bwMode="auto">
          <a:xfrm>
            <a:off x="3200400" y="1752600"/>
            <a:ext cx="365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800">
                <a:latin typeface="Times New Roman" panose="02020603050405020304" pitchFamily="18" charset="0"/>
              </a:rPr>
              <a:t>mother wavelet</a:t>
            </a:r>
          </a:p>
        </p:txBody>
      </p:sp>
      <p:sp>
        <p:nvSpPr>
          <p:cNvPr id="21521" name="Rectangle 17"/>
          <p:cNvSpPr>
            <a:spLocks noChangeArrowheads="1"/>
          </p:cNvSpPr>
          <p:nvPr/>
        </p:nvSpPr>
        <p:spPr bwMode="auto">
          <a:xfrm>
            <a:off x="2743200" y="4267200"/>
            <a:ext cx="365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800">
                <a:latin typeface="Symbol" panose="05050102010706020507" pitchFamily="18" charset="2"/>
              </a:rPr>
              <a:t>t</a:t>
            </a:r>
            <a:r>
              <a:rPr lang="en-US" altLang="hu-HU" sz="2800">
                <a:latin typeface="Times New Roman" panose="02020603050405020304" pitchFamily="18" charset="0"/>
              </a:rPr>
              <a:t>=5, s=2</a:t>
            </a:r>
          </a:p>
        </p:txBody>
      </p:sp>
      <p:sp>
        <p:nvSpPr>
          <p:cNvPr id="21522" name="Rectangle 18"/>
          <p:cNvSpPr>
            <a:spLocks noChangeArrowheads="1"/>
          </p:cNvSpPr>
          <p:nvPr/>
        </p:nvSpPr>
        <p:spPr bwMode="auto">
          <a:xfrm>
            <a:off x="4724400" y="6172200"/>
            <a:ext cx="365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hu-HU" sz="2800">
                <a:latin typeface="Times New Roman" panose="02020603050405020304" pitchFamily="18" charset="0"/>
              </a:rPr>
              <a:t>time</a:t>
            </a:r>
          </a:p>
        </p:txBody>
      </p:sp>
    </p:spTree>
    <p:extLst>
      <p:ext uri="{BB962C8B-B14F-4D97-AF65-F5344CB8AC3E}">
        <p14:creationId xmlns:p14="http://schemas.microsoft.com/office/powerpoint/2010/main" val="3980553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6" name="Object 4"/>
          <p:cNvGraphicFramePr>
            <a:graphicFrameLocks noChangeAspect="1"/>
          </p:cNvGraphicFramePr>
          <p:nvPr/>
        </p:nvGraphicFramePr>
        <p:xfrm>
          <a:off x="4191001" y="4343400"/>
          <a:ext cx="4371975" cy="895350"/>
        </p:xfrm>
        <a:graphic>
          <a:graphicData uri="http://schemas.openxmlformats.org/presentationml/2006/ole">
            <mc:AlternateContent xmlns:mc="http://schemas.openxmlformats.org/markup-compatibility/2006">
              <mc:Choice xmlns:v="urn:schemas-microsoft-com:vml" Requires="v">
                <p:oleObj spid="_x0000_s7182" name="Bitmap Image" r:id="rId3" imgW="4371429" imgH="895238" progId="Paint.Picture">
                  <p:embed/>
                </p:oleObj>
              </mc:Choice>
              <mc:Fallback>
                <p:oleObj name="Bitmap Image" r:id="rId3" imgW="4371429" imgH="895238" progId="Paint.Picture">
                  <p:embed/>
                  <p:pic>
                    <p:nvPicPr>
                      <p:cNvPr id="337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1" y="4343400"/>
                        <a:ext cx="4371975"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798" name="Object 6"/>
          <p:cNvGraphicFramePr>
            <a:graphicFrameLocks noChangeAspect="1"/>
          </p:cNvGraphicFramePr>
          <p:nvPr/>
        </p:nvGraphicFramePr>
        <p:xfrm>
          <a:off x="4267200" y="838201"/>
          <a:ext cx="3124200" cy="2206625"/>
        </p:xfrm>
        <a:graphic>
          <a:graphicData uri="http://schemas.openxmlformats.org/presentationml/2006/ole">
            <mc:AlternateContent xmlns:mc="http://schemas.openxmlformats.org/markup-compatibility/2006">
              <mc:Choice xmlns:v="urn:schemas-microsoft-com:vml" Requires="v">
                <p:oleObj spid="_x0000_s7183" name="Bitmap Image" r:id="rId5" imgW="1781424" imgH="1257476" progId="Paint.Picture">
                  <p:embed/>
                </p:oleObj>
              </mc:Choice>
              <mc:Fallback>
                <p:oleObj name="Bitmap Image" r:id="rId5" imgW="1781424" imgH="1257476" progId="Paint.Picture">
                  <p:embed/>
                  <p:pic>
                    <p:nvPicPr>
                      <p:cNvPr id="3379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838201"/>
                        <a:ext cx="3124200"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9" name="Text Box 7"/>
          <p:cNvSpPr txBox="1">
            <a:spLocks noChangeArrowheads="1"/>
          </p:cNvSpPr>
          <p:nvPr/>
        </p:nvSpPr>
        <p:spPr bwMode="auto">
          <a:xfrm>
            <a:off x="3505200" y="3048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Fourier spectrum of Shannon Wavelet</a:t>
            </a:r>
          </a:p>
        </p:txBody>
      </p:sp>
      <p:sp>
        <p:nvSpPr>
          <p:cNvPr id="33800" name="Line 8"/>
          <p:cNvSpPr>
            <a:spLocks noChangeShapeType="1"/>
          </p:cNvSpPr>
          <p:nvPr/>
        </p:nvSpPr>
        <p:spPr bwMode="auto">
          <a:xfrm>
            <a:off x="6629400" y="2971800"/>
            <a:ext cx="762000" cy="144780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3802" name="Text Box 10"/>
          <p:cNvSpPr txBox="1">
            <a:spLocks noChangeArrowheads="1"/>
          </p:cNvSpPr>
          <p:nvPr/>
        </p:nvSpPr>
        <p:spPr bwMode="auto">
          <a:xfrm>
            <a:off x="4953000" y="30480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frequency, </a:t>
            </a:r>
            <a:r>
              <a:rPr lang="en-US" altLang="hu-HU" sz="2400">
                <a:latin typeface="Symbol" panose="05050102010706020507" pitchFamily="18" charset="2"/>
              </a:rPr>
              <a:t>w</a:t>
            </a:r>
          </a:p>
        </p:txBody>
      </p:sp>
      <p:sp>
        <p:nvSpPr>
          <p:cNvPr id="33803" name="Line 11"/>
          <p:cNvSpPr>
            <a:spLocks noChangeShapeType="1"/>
          </p:cNvSpPr>
          <p:nvPr/>
        </p:nvSpPr>
        <p:spPr bwMode="auto">
          <a:xfrm>
            <a:off x="5638800" y="4800600"/>
            <a:ext cx="228600" cy="1219200"/>
          </a:xfrm>
          <a:prstGeom prst="line">
            <a:avLst/>
          </a:prstGeom>
          <a:noFill/>
          <a:ln w="254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3804" name="Text Box 12"/>
          <p:cNvSpPr txBox="1">
            <a:spLocks noChangeArrowheads="1"/>
          </p:cNvSpPr>
          <p:nvPr/>
        </p:nvSpPr>
        <p:spPr bwMode="auto">
          <a:xfrm>
            <a:off x="4038600" y="6096000"/>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solidFill>
                  <a:srgbClr val="FF3300"/>
                </a:solidFill>
                <a:latin typeface="Times New Roman" panose="02020603050405020304" pitchFamily="18" charset="0"/>
              </a:rPr>
              <a:t>Spectrum of higher scale wavelets</a:t>
            </a:r>
          </a:p>
        </p:txBody>
      </p:sp>
      <p:sp>
        <p:nvSpPr>
          <p:cNvPr id="33805" name="Line 13"/>
          <p:cNvSpPr>
            <a:spLocks noChangeShapeType="1"/>
          </p:cNvSpPr>
          <p:nvPr/>
        </p:nvSpPr>
        <p:spPr bwMode="auto">
          <a:xfrm>
            <a:off x="5029200" y="4876800"/>
            <a:ext cx="762000" cy="1219200"/>
          </a:xfrm>
          <a:prstGeom prst="line">
            <a:avLst/>
          </a:prstGeom>
          <a:noFill/>
          <a:ln w="254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3806" name="Line 14"/>
          <p:cNvSpPr>
            <a:spLocks noChangeShapeType="1"/>
          </p:cNvSpPr>
          <p:nvPr/>
        </p:nvSpPr>
        <p:spPr bwMode="auto">
          <a:xfrm>
            <a:off x="4648200" y="4876800"/>
            <a:ext cx="990600" cy="1219200"/>
          </a:xfrm>
          <a:prstGeom prst="line">
            <a:avLst/>
          </a:prstGeom>
          <a:noFill/>
          <a:ln w="254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3807" name="Text Box 15"/>
          <p:cNvSpPr txBox="1">
            <a:spLocks noChangeArrowheads="1"/>
          </p:cNvSpPr>
          <p:nvPr/>
        </p:nvSpPr>
        <p:spPr bwMode="auto">
          <a:xfrm>
            <a:off x="8382000" y="48006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Symbol" panose="05050102010706020507" pitchFamily="18" charset="2"/>
              </a:rPr>
              <a:t>w</a:t>
            </a:r>
          </a:p>
        </p:txBody>
      </p:sp>
      <p:sp>
        <p:nvSpPr>
          <p:cNvPr id="33808" name="Rectangle 16"/>
          <p:cNvSpPr>
            <a:spLocks noChangeArrowheads="1"/>
          </p:cNvSpPr>
          <p:nvPr/>
        </p:nvSpPr>
        <p:spPr bwMode="auto">
          <a:xfrm>
            <a:off x="8153400" y="5029200"/>
            <a:ext cx="304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Tree>
    <p:extLst>
      <p:ext uri="{BB962C8B-B14F-4D97-AF65-F5344CB8AC3E}">
        <p14:creationId xmlns:p14="http://schemas.microsoft.com/office/powerpoint/2010/main" val="2280486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hu-HU" sz="4000">
                <a:latin typeface="Times New Roman" panose="02020603050405020304" pitchFamily="18" charset="0"/>
              </a:rPr>
              <a:t>not any function, </a:t>
            </a:r>
            <a:r>
              <a:rPr lang="en-US" altLang="hu-HU" sz="4000">
                <a:latin typeface="Symbol" panose="05050102010706020507" pitchFamily="18" charset="2"/>
              </a:rPr>
              <a:t>Y</a:t>
            </a:r>
            <a:r>
              <a:rPr lang="en-US" altLang="hu-HU" sz="4000">
                <a:latin typeface="Times New Roman" panose="02020603050405020304" pitchFamily="18" charset="0"/>
              </a:rPr>
              <a:t>(t) will work</a:t>
            </a:r>
            <a:br>
              <a:rPr lang="en-US" altLang="hu-HU" sz="4000">
                <a:latin typeface="Times New Roman" panose="02020603050405020304" pitchFamily="18" charset="0"/>
              </a:rPr>
            </a:br>
            <a:r>
              <a:rPr lang="en-US" altLang="hu-HU" sz="4000">
                <a:latin typeface="Times New Roman" panose="02020603050405020304" pitchFamily="18" charset="0"/>
              </a:rPr>
              <a:t>as a wavelet</a:t>
            </a:r>
          </a:p>
        </p:txBody>
      </p:sp>
      <p:graphicFrame>
        <p:nvGraphicFramePr>
          <p:cNvPr id="22532" name="Object 4"/>
          <p:cNvGraphicFramePr>
            <a:graphicFrameLocks noChangeAspect="1"/>
          </p:cNvGraphicFramePr>
          <p:nvPr/>
        </p:nvGraphicFramePr>
        <p:xfrm>
          <a:off x="3429000" y="2743200"/>
          <a:ext cx="4800600" cy="1835150"/>
        </p:xfrm>
        <a:graphic>
          <a:graphicData uri="http://schemas.openxmlformats.org/presentationml/2006/ole">
            <mc:AlternateContent xmlns:mc="http://schemas.openxmlformats.org/markup-compatibility/2006">
              <mc:Choice xmlns:v="urn:schemas-microsoft-com:vml" Requires="v">
                <p:oleObj spid="_x0000_s8200" name="Bitmap Image" r:id="rId3" imgW="2343477" imgH="895238" progId="Paint.Picture">
                  <p:embed/>
                </p:oleObj>
              </mc:Choice>
              <mc:Fallback>
                <p:oleObj name="Bitmap Image" r:id="rId3" imgW="2343477" imgH="895238" progId="Paint.Picture">
                  <p:embed/>
                  <p:pic>
                    <p:nvPicPr>
                      <p:cNvPr id="2253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743200"/>
                        <a:ext cx="4800600"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3" name="Rectangle 5"/>
          <p:cNvSpPr>
            <a:spLocks noChangeArrowheads="1"/>
          </p:cNvSpPr>
          <p:nvPr/>
        </p:nvSpPr>
        <p:spPr bwMode="auto">
          <a:xfrm>
            <a:off x="1981200" y="18288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hu-HU" sz="3200">
                <a:latin typeface="Times New Roman" panose="02020603050405020304" pitchFamily="18" charset="0"/>
              </a:rPr>
              <a:t>admissibility condition:</a:t>
            </a:r>
          </a:p>
        </p:txBody>
      </p:sp>
      <p:sp>
        <p:nvSpPr>
          <p:cNvPr id="22534" name="Rectangle 6"/>
          <p:cNvSpPr>
            <a:spLocks noChangeArrowheads="1"/>
          </p:cNvSpPr>
          <p:nvPr/>
        </p:nvSpPr>
        <p:spPr bwMode="auto">
          <a:xfrm>
            <a:off x="5562600" y="4876800"/>
            <a:ext cx="4495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algn="l"/>
            <a:r>
              <a:rPr lang="en-US" altLang="hu-HU" sz="3200">
                <a:latin typeface="Times New Roman" panose="02020603050405020304" pitchFamily="18" charset="0"/>
              </a:rPr>
              <a:t>Implies that </a:t>
            </a:r>
            <a:r>
              <a:rPr lang="en-US" altLang="hu-HU" sz="3200">
                <a:latin typeface="Symbol" panose="05050102010706020507" pitchFamily="18" charset="2"/>
              </a:rPr>
              <a:t>Y</a:t>
            </a:r>
            <a:r>
              <a:rPr lang="en-US" altLang="hu-HU" sz="3200">
                <a:latin typeface="Times New Roman" panose="02020603050405020304" pitchFamily="18" charset="0"/>
              </a:rPr>
              <a:t>(</a:t>
            </a:r>
            <a:r>
              <a:rPr lang="en-US" altLang="hu-HU" sz="3200">
                <a:latin typeface="Symbol" panose="05050102010706020507" pitchFamily="18" charset="2"/>
              </a:rPr>
              <a:t>w</a:t>
            </a:r>
            <a:r>
              <a:rPr lang="en-US" altLang="hu-HU" sz="3200">
                <a:latin typeface="Times New Roman" panose="02020603050405020304" pitchFamily="18" charset="0"/>
              </a:rPr>
              <a:t>)</a:t>
            </a:r>
            <a:r>
              <a:rPr lang="en-US" altLang="hu-HU" sz="3200">
                <a:latin typeface="Times New Roman" panose="02020603050405020304" pitchFamily="18" charset="0"/>
                <a:sym typeface="Symbol" panose="05050102010706020507" pitchFamily="18" charset="2"/>
              </a:rPr>
              <a:t>0 both as </a:t>
            </a:r>
            <a:r>
              <a:rPr lang="en-US" altLang="hu-HU" sz="3200">
                <a:latin typeface="Symbol" panose="05050102010706020507" pitchFamily="18" charset="2"/>
                <a:sym typeface="Symbol" panose="05050102010706020507" pitchFamily="18" charset="2"/>
              </a:rPr>
              <a:t>w</a:t>
            </a:r>
            <a:r>
              <a:rPr lang="en-US" altLang="hu-HU" sz="3200">
                <a:latin typeface="Times New Roman" panose="02020603050405020304" pitchFamily="18" charset="0"/>
                <a:sym typeface="Symbol" panose="05050102010706020507" pitchFamily="18" charset="2"/>
              </a:rPr>
              <a:t>0 and </a:t>
            </a:r>
            <a:r>
              <a:rPr lang="en-US" altLang="hu-HU" sz="3200">
                <a:latin typeface="Symbol" panose="05050102010706020507" pitchFamily="18" charset="2"/>
                <a:sym typeface="Symbol" panose="05050102010706020507" pitchFamily="18" charset="2"/>
              </a:rPr>
              <a:t>w</a:t>
            </a:r>
            <a:r>
              <a:rPr lang="en-US" altLang="hu-HU" sz="3200">
                <a:latin typeface="Times New Roman" panose="02020603050405020304" pitchFamily="18" charset="0"/>
                <a:sym typeface="Symbol" panose="05050102010706020507" pitchFamily="18" charset="2"/>
              </a:rPr>
              <a:t></a:t>
            </a:r>
            <a:r>
              <a:rPr lang="en-US" altLang="hu-HU" sz="3200">
                <a:latin typeface="Times New Roman" panose="02020603050405020304" pitchFamily="18" charset="0"/>
              </a:rPr>
              <a:t>, so </a:t>
            </a:r>
            <a:r>
              <a:rPr lang="en-US" altLang="hu-HU" sz="3200">
                <a:latin typeface="Symbol" panose="05050102010706020507" pitchFamily="18" charset="2"/>
              </a:rPr>
              <a:t>Y</a:t>
            </a:r>
            <a:r>
              <a:rPr lang="en-US" altLang="hu-HU" sz="3200">
                <a:latin typeface="Times New Roman" panose="02020603050405020304" pitchFamily="18" charset="0"/>
              </a:rPr>
              <a:t>(</a:t>
            </a:r>
            <a:r>
              <a:rPr lang="en-US" altLang="hu-HU" sz="3200">
                <a:latin typeface="Symbol" panose="05050102010706020507" pitchFamily="18" charset="2"/>
              </a:rPr>
              <a:t>w</a:t>
            </a:r>
            <a:r>
              <a:rPr lang="en-US" altLang="hu-HU" sz="3200">
                <a:latin typeface="Times New Roman" panose="02020603050405020304" pitchFamily="18" charset="0"/>
              </a:rPr>
              <a:t>) must be </a:t>
            </a:r>
            <a:r>
              <a:rPr lang="en-US" altLang="hu-HU" sz="3200" i="1">
                <a:latin typeface="Times New Roman" panose="02020603050405020304" pitchFamily="18" charset="0"/>
              </a:rPr>
              <a:t>band-limited</a:t>
            </a:r>
          </a:p>
        </p:txBody>
      </p:sp>
    </p:spTree>
    <p:extLst>
      <p:ext uri="{BB962C8B-B14F-4D97-AF65-F5344CB8AC3E}">
        <p14:creationId xmlns:p14="http://schemas.microsoft.com/office/powerpoint/2010/main" val="2965047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81200" y="228600"/>
            <a:ext cx="8229600" cy="685800"/>
          </a:xfrm>
        </p:spPr>
        <p:txBody>
          <a:bodyPr>
            <a:normAutofit fontScale="90000"/>
          </a:bodyPr>
          <a:lstStyle/>
          <a:p>
            <a:r>
              <a:rPr lang="en-US" altLang="hu-HU" sz="4000">
                <a:latin typeface="Times New Roman" panose="02020603050405020304" pitchFamily="18" charset="0"/>
              </a:rPr>
              <a:t>Discrete wavelets:</a:t>
            </a:r>
            <a:br>
              <a:rPr lang="en-US" altLang="hu-HU" sz="4000">
                <a:latin typeface="Times New Roman" panose="02020603050405020304" pitchFamily="18" charset="0"/>
              </a:rPr>
            </a:br>
            <a:r>
              <a:rPr lang="en-US" altLang="hu-HU" sz="4000">
                <a:latin typeface="Times New Roman" panose="02020603050405020304" pitchFamily="18" charset="0"/>
              </a:rPr>
              <a:t>choice of scale and sampling in time</a:t>
            </a:r>
          </a:p>
        </p:txBody>
      </p:sp>
      <p:sp>
        <p:nvSpPr>
          <p:cNvPr id="30723" name="Rectangle 3"/>
          <p:cNvSpPr>
            <a:spLocks noGrp="1" noChangeArrowheads="1"/>
          </p:cNvSpPr>
          <p:nvPr>
            <p:ph type="body" idx="1"/>
          </p:nvPr>
        </p:nvSpPr>
        <p:spPr>
          <a:xfrm>
            <a:off x="1828800" y="1219200"/>
            <a:ext cx="8229600" cy="5181600"/>
          </a:xfrm>
        </p:spPr>
        <p:txBody>
          <a:bodyPr/>
          <a:lstStyle/>
          <a:p>
            <a:pPr>
              <a:lnSpc>
                <a:spcPct val="90000"/>
              </a:lnSpc>
              <a:buFontTx/>
              <a:buNone/>
            </a:pPr>
            <a:r>
              <a:rPr lang="en-US" altLang="hu-HU">
                <a:latin typeface="Times New Roman" panose="02020603050405020304" pitchFamily="18" charset="0"/>
              </a:rPr>
              <a:t>s</a:t>
            </a:r>
            <a:r>
              <a:rPr lang="en-US" altLang="hu-HU" baseline="30000">
                <a:latin typeface="Times New Roman" panose="02020603050405020304" pitchFamily="18" charset="0"/>
              </a:rPr>
              <a:t>j</a:t>
            </a:r>
            <a:r>
              <a:rPr lang="en-US" altLang="hu-HU">
                <a:latin typeface="Times New Roman" panose="02020603050405020304" pitchFamily="18" charset="0"/>
              </a:rPr>
              <a:t>=2</a:t>
            </a:r>
            <a:r>
              <a:rPr lang="en-US" altLang="hu-HU" baseline="30000">
                <a:latin typeface="Times New Roman" panose="02020603050405020304" pitchFamily="18" charset="0"/>
              </a:rPr>
              <a:t>j</a:t>
            </a:r>
            <a:endParaRPr lang="en-US" altLang="hu-HU"/>
          </a:p>
          <a:p>
            <a:pPr>
              <a:lnSpc>
                <a:spcPct val="90000"/>
              </a:lnSpc>
              <a:buFontTx/>
              <a:buNone/>
            </a:pPr>
            <a:endParaRPr lang="en-US" altLang="hu-HU">
              <a:latin typeface="Symbol" panose="05050102010706020507" pitchFamily="18" charset="2"/>
            </a:endParaRPr>
          </a:p>
          <a:p>
            <a:pPr>
              <a:lnSpc>
                <a:spcPct val="90000"/>
              </a:lnSpc>
              <a:buFontTx/>
              <a:buNone/>
            </a:pPr>
            <a:r>
              <a:rPr lang="en-US" altLang="hu-HU">
                <a:latin typeface="Times New Roman" panose="02020603050405020304" pitchFamily="18" charset="0"/>
              </a:rPr>
              <a:t>and</a:t>
            </a:r>
          </a:p>
          <a:p>
            <a:pPr>
              <a:lnSpc>
                <a:spcPct val="90000"/>
              </a:lnSpc>
              <a:buFontTx/>
              <a:buNone/>
            </a:pPr>
            <a:endParaRPr lang="en-US" altLang="hu-HU">
              <a:latin typeface="Symbol" panose="05050102010706020507" pitchFamily="18" charset="2"/>
            </a:endParaRPr>
          </a:p>
          <a:p>
            <a:pPr>
              <a:lnSpc>
                <a:spcPct val="90000"/>
              </a:lnSpc>
              <a:buFontTx/>
              <a:buNone/>
            </a:pPr>
            <a:r>
              <a:rPr lang="en-US" altLang="hu-HU">
                <a:latin typeface="Symbol" panose="05050102010706020507" pitchFamily="18" charset="2"/>
              </a:rPr>
              <a:t>t</a:t>
            </a:r>
            <a:r>
              <a:rPr lang="en-US" altLang="hu-HU" baseline="-25000">
                <a:latin typeface="Times New Roman" panose="02020603050405020304" pitchFamily="18" charset="0"/>
              </a:rPr>
              <a:t>j</a:t>
            </a:r>
            <a:r>
              <a:rPr lang="en-US" altLang="hu-HU" baseline="-25000">
                <a:latin typeface="Symbol" panose="05050102010706020507" pitchFamily="18" charset="2"/>
              </a:rPr>
              <a:t>,</a:t>
            </a:r>
            <a:r>
              <a:rPr lang="en-US" altLang="hu-HU" baseline="-25000">
                <a:latin typeface="Times New Roman" panose="02020603050405020304" pitchFamily="18" charset="0"/>
              </a:rPr>
              <a:t>k</a:t>
            </a:r>
            <a:r>
              <a:rPr lang="en-US" altLang="hu-HU">
                <a:latin typeface="Times New Roman" panose="02020603050405020304" pitchFamily="18" charset="0"/>
              </a:rPr>
              <a:t> = 2</a:t>
            </a:r>
            <a:r>
              <a:rPr lang="en-US" altLang="hu-HU" baseline="30000">
                <a:latin typeface="Times New Roman" panose="02020603050405020304" pitchFamily="18" charset="0"/>
              </a:rPr>
              <a:t>j</a:t>
            </a:r>
            <a:r>
              <a:rPr lang="en-US" altLang="hu-HU">
                <a:latin typeface="Times New Roman" panose="02020603050405020304" pitchFamily="18" charset="0"/>
              </a:rPr>
              <a:t>k</a:t>
            </a:r>
            <a:r>
              <a:rPr lang="en-US" altLang="hu-HU">
                <a:latin typeface="Symbol" panose="05050102010706020507" pitchFamily="18" charset="2"/>
              </a:rPr>
              <a:t>D</a:t>
            </a:r>
            <a:r>
              <a:rPr lang="en-US" altLang="hu-HU">
                <a:latin typeface="Times New Roman" panose="02020603050405020304" pitchFamily="18" charset="0"/>
              </a:rPr>
              <a:t>t</a:t>
            </a:r>
            <a:endParaRPr lang="en-US" altLang="hu-HU" baseline="30000">
              <a:latin typeface="Times New Roman" panose="02020603050405020304" pitchFamily="18" charset="0"/>
            </a:endParaRPr>
          </a:p>
          <a:p>
            <a:pPr>
              <a:lnSpc>
                <a:spcPct val="90000"/>
              </a:lnSpc>
              <a:buFontTx/>
              <a:buNone/>
            </a:pPr>
            <a:endParaRPr lang="en-US" altLang="hu-HU">
              <a:latin typeface="Times New Roman" panose="02020603050405020304" pitchFamily="18" charset="0"/>
            </a:endParaRPr>
          </a:p>
          <a:p>
            <a:pPr>
              <a:lnSpc>
                <a:spcPct val="90000"/>
              </a:lnSpc>
              <a:buFontTx/>
              <a:buNone/>
            </a:pPr>
            <a:r>
              <a:rPr lang="en-US" altLang="hu-HU">
                <a:latin typeface="Times New Roman" panose="02020603050405020304" pitchFamily="18" charset="0"/>
              </a:rPr>
              <a:t>Then </a:t>
            </a:r>
            <a:r>
              <a:rPr lang="en-US" altLang="hu-HU">
                <a:latin typeface="Symbol" panose="05050102010706020507" pitchFamily="18" charset="2"/>
              </a:rPr>
              <a:t>g</a:t>
            </a:r>
            <a:r>
              <a:rPr lang="en-US" altLang="hu-HU">
                <a:latin typeface="Times New Roman" panose="02020603050405020304" pitchFamily="18" charset="0"/>
              </a:rPr>
              <a:t>(</a:t>
            </a:r>
            <a:r>
              <a:rPr lang="en-US" altLang="hu-HU">
                <a:latin typeface="Symbol" panose="05050102010706020507" pitchFamily="18" charset="2"/>
              </a:rPr>
              <a:t>s</a:t>
            </a:r>
            <a:r>
              <a:rPr lang="en-US" altLang="hu-HU" baseline="-25000">
                <a:latin typeface="Times New Roman" panose="02020603050405020304" pitchFamily="18" charset="0"/>
              </a:rPr>
              <a:t>j</a:t>
            </a:r>
            <a:r>
              <a:rPr lang="en-US" altLang="hu-HU">
                <a:latin typeface="Times New Roman" panose="02020603050405020304" pitchFamily="18" charset="0"/>
              </a:rPr>
              <a:t>,t</a:t>
            </a:r>
            <a:r>
              <a:rPr lang="en-US" altLang="hu-HU" baseline="-25000">
                <a:latin typeface="Times New Roman" panose="02020603050405020304" pitchFamily="18" charset="0"/>
              </a:rPr>
              <a:t>j,k</a:t>
            </a:r>
            <a:r>
              <a:rPr lang="en-US" altLang="hu-HU">
                <a:latin typeface="Times New Roman" panose="02020603050405020304" pitchFamily="18" charset="0"/>
              </a:rPr>
              <a:t>) = </a:t>
            </a:r>
            <a:r>
              <a:rPr lang="en-US" altLang="hu-HU">
                <a:latin typeface="Symbol" panose="05050102010706020507" pitchFamily="18" charset="2"/>
              </a:rPr>
              <a:t>g</a:t>
            </a:r>
            <a:r>
              <a:rPr lang="en-US" altLang="hu-HU" baseline="-25000">
                <a:latin typeface="Times New Roman" panose="02020603050405020304" pitchFamily="18" charset="0"/>
              </a:rPr>
              <a:t>jk</a:t>
            </a:r>
          </a:p>
          <a:p>
            <a:pPr>
              <a:lnSpc>
                <a:spcPct val="90000"/>
              </a:lnSpc>
              <a:buFontTx/>
              <a:buNone/>
            </a:pPr>
            <a:endParaRPr lang="en-US" altLang="hu-HU">
              <a:latin typeface="Times New Roman" panose="02020603050405020304" pitchFamily="18" charset="0"/>
            </a:endParaRPr>
          </a:p>
          <a:p>
            <a:pPr>
              <a:lnSpc>
                <a:spcPct val="90000"/>
              </a:lnSpc>
              <a:buFontTx/>
              <a:buNone/>
            </a:pPr>
            <a:r>
              <a:rPr lang="en-US" altLang="hu-HU">
                <a:latin typeface="Times New Roman" panose="02020603050405020304" pitchFamily="18" charset="0"/>
              </a:rPr>
              <a:t>		where j = 1, 2, …</a:t>
            </a:r>
            <a:r>
              <a:rPr lang="en-US" altLang="hu-HU">
                <a:latin typeface="Times New Roman" panose="02020603050405020304" pitchFamily="18" charset="0"/>
                <a:sym typeface="Symbol" panose="05050102010706020507" pitchFamily="18" charset="2"/>
              </a:rPr>
              <a:t></a:t>
            </a:r>
          </a:p>
          <a:p>
            <a:pPr>
              <a:lnSpc>
                <a:spcPct val="90000"/>
              </a:lnSpc>
              <a:buFontTx/>
              <a:buNone/>
            </a:pPr>
            <a:r>
              <a:rPr lang="en-US" altLang="hu-HU">
                <a:latin typeface="Times New Roman" panose="02020603050405020304" pitchFamily="18" charset="0"/>
                <a:sym typeface="Symbol" panose="05050102010706020507" pitchFamily="18" charset="2"/>
              </a:rPr>
              <a:t>                   k = -… -2, -1, 0, 1, 2, …</a:t>
            </a:r>
          </a:p>
        </p:txBody>
      </p:sp>
      <p:sp>
        <p:nvSpPr>
          <p:cNvPr id="30724" name="Line 4"/>
          <p:cNvSpPr>
            <a:spLocks noChangeShapeType="1"/>
          </p:cNvSpPr>
          <p:nvPr/>
        </p:nvSpPr>
        <p:spPr bwMode="auto">
          <a:xfrm>
            <a:off x="2743200" y="1600200"/>
            <a:ext cx="1219200" cy="53340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0725" name="Text Box 5"/>
          <p:cNvSpPr txBox="1">
            <a:spLocks noChangeArrowheads="1"/>
          </p:cNvSpPr>
          <p:nvPr/>
        </p:nvSpPr>
        <p:spPr bwMode="auto">
          <a:xfrm>
            <a:off x="3962400" y="1828801"/>
            <a:ext cx="213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solidFill>
                  <a:srgbClr val="FF3300"/>
                </a:solidFill>
                <a:latin typeface="Times New Roman" panose="02020603050405020304" pitchFamily="18" charset="0"/>
              </a:rPr>
              <a:t>Scale changes by factors of 2</a:t>
            </a:r>
          </a:p>
        </p:txBody>
      </p:sp>
      <p:sp>
        <p:nvSpPr>
          <p:cNvPr id="30726" name="Text Box 6"/>
          <p:cNvSpPr txBox="1">
            <a:spLocks noChangeArrowheads="1"/>
          </p:cNvSpPr>
          <p:nvPr/>
        </p:nvSpPr>
        <p:spPr bwMode="auto">
          <a:xfrm>
            <a:off x="4876800" y="3581401"/>
            <a:ext cx="4191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solidFill>
                  <a:srgbClr val="FF3300"/>
                </a:solidFill>
                <a:latin typeface="Times New Roman" panose="02020603050405020304" pitchFamily="18" charset="0"/>
              </a:rPr>
              <a:t>Sampling widens by factor of 2 for each successive scale</a:t>
            </a:r>
          </a:p>
        </p:txBody>
      </p:sp>
      <p:sp>
        <p:nvSpPr>
          <p:cNvPr id="30727" name="Line 7"/>
          <p:cNvSpPr>
            <a:spLocks noChangeShapeType="1"/>
          </p:cNvSpPr>
          <p:nvPr/>
        </p:nvSpPr>
        <p:spPr bwMode="auto">
          <a:xfrm>
            <a:off x="3276600" y="3886200"/>
            <a:ext cx="1371600" cy="7620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3250582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2C4C6952-30DB-4878-9FFC-CAB08CFF4A10}" type="slidenum">
              <a:rPr lang="hu-HU" altLang="hu-HU" sz="1400">
                <a:solidFill>
                  <a:srgbClr val="FFFFFF"/>
                </a:solidFill>
              </a:rPr>
              <a:pPr>
                <a:spcBef>
                  <a:spcPct val="0"/>
                </a:spcBef>
                <a:buClrTx/>
                <a:buSzTx/>
                <a:buFontTx/>
                <a:buNone/>
              </a:pPr>
              <a:t>5</a:t>
            </a:fld>
            <a:endParaRPr lang="hu-HU" altLang="hu-HU" sz="1400">
              <a:solidFill>
                <a:srgbClr val="FFFFFF"/>
              </a:solidFill>
            </a:endParaRPr>
          </a:p>
        </p:txBody>
      </p:sp>
      <p:pic>
        <p:nvPicPr>
          <p:cNvPr id="153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620714"/>
            <a:ext cx="83804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116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hu-HU">
                <a:latin typeface="Times New Roman" panose="02020603050405020304" pitchFamily="18" charset="0"/>
              </a:rPr>
              <a:t>dyadic grid</a:t>
            </a:r>
          </a:p>
        </p:txBody>
      </p:sp>
      <p:graphicFrame>
        <p:nvGraphicFramePr>
          <p:cNvPr id="31748" name="Object 4"/>
          <p:cNvGraphicFramePr>
            <a:graphicFrameLocks noChangeAspect="1"/>
          </p:cNvGraphicFramePr>
          <p:nvPr/>
        </p:nvGraphicFramePr>
        <p:xfrm>
          <a:off x="2133600" y="1676401"/>
          <a:ext cx="8229600" cy="4524375"/>
        </p:xfrm>
        <a:graphic>
          <a:graphicData uri="http://schemas.openxmlformats.org/presentationml/2006/ole">
            <mc:AlternateContent xmlns:mc="http://schemas.openxmlformats.org/markup-compatibility/2006">
              <mc:Choice xmlns:v="urn:schemas-microsoft-com:vml" Requires="v">
                <p:oleObj spid="_x0000_s10248" name="Bitmap Image" r:id="rId3" imgW="6533333" imgH="3591426" progId="Paint.Picture">
                  <p:embed/>
                </p:oleObj>
              </mc:Choice>
              <mc:Fallback>
                <p:oleObj name="Bitmap Image" r:id="rId3" imgW="6533333" imgH="3591426" progId="Paint.Picture">
                  <p:embed/>
                  <p:pic>
                    <p:nvPicPr>
                      <p:cNvPr id="3174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676401"/>
                        <a:ext cx="8229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3533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2209800" y="2819400"/>
          <a:ext cx="7696200" cy="1576388"/>
        </p:xfrm>
        <a:graphic>
          <a:graphicData uri="http://schemas.openxmlformats.org/presentationml/2006/ole">
            <mc:AlternateContent xmlns:mc="http://schemas.openxmlformats.org/markup-compatibility/2006">
              <mc:Choice xmlns:v="urn:schemas-microsoft-com:vml" Requires="v">
                <p:oleObj spid="_x0000_s11272" name="Bitmap Image" r:id="rId3" imgW="4371429" imgH="895238" progId="Paint.Picture">
                  <p:embed/>
                </p:oleObj>
              </mc:Choice>
              <mc:Fallback>
                <p:oleObj name="Bitmap Image" r:id="rId3" imgW="4371429" imgH="895238" progId="Paint.Picture">
                  <p:embed/>
                  <p:pic>
                    <p:nvPicPr>
                      <p:cNvPr id="348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819400"/>
                        <a:ext cx="76962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0" name="Text Box 4"/>
          <p:cNvSpPr txBox="1">
            <a:spLocks noChangeArrowheads="1"/>
          </p:cNvSpPr>
          <p:nvPr/>
        </p:nvSpPr>
        <p:spPr bwMode="auto">
          <a:xfrm>
            <a:off x="3048000" y="1447801"/>
            <a:ext cx="6248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The factor of two scaling means that the spectra of the wavelets divide up the frequency scale into </a:t>
            </a:r>
            <a:r>
              <a:rPr lang="en-US" altLang="hu-HU" sz="2400" i="1">
                <a:latin typeface="Times New Roman" panose="02020603050405020304" pitchFamily="18" charset="0"/>
              </a:rPr>
              <a:t>octaves</a:t>
            </a:r>
            <a:r>
              <a:rPr lang="en-US" altLang="hu-HU" sz="2400">
                <a:latin typeface="Times New Roman" panose="02020603050405020304" pitchFamily="18" charset="0"/>
              </a:rPr>
              <a:t> (frequency doubling intervals)</a:t>
            </a:r>
          </a:p>
        </p:txBody>
      </p:sp>
      <p:sp>
        <p:nvSpPr>
          <p:cNvPr id="34829" name="Line 13"/>
          <p:cNvSpPr>
            <a:spLocks noChangeShapeType="1"/>
          </p:cNvSpPr>
          <p:nvPr/>
        </p:nvSpPr>
        <p:spPr bwMode="auto">
          <a:xfrm>
            <a:off x="5740400" y="38989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4830" name="Line 14"/>
          <p:cNvSpPr>
            <a:spLocks noChangeShapeType="1"/>
          </p:cNvSpPr>
          <p:nvPr/>
        </p:nvSpPr>
        <p:spPr bwMode="auto">
          <a:xfrm>
            <a:off x="4127500" y="38862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4831" name="Line 15"/>
          <p:cNvSpPr>
            <a:spLocks noChangeShapeType="1"/>
          </p:cNvSpPr>
          <p:nvPr/>
        </p:nvSpPr>
        <p:spPr bwMode="auto">
          <a:xfrm>
            <a:off x="3314700" y="38735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4832" name="Line 16"/>
          <p:cNvSpPr>
            <a:spLocks noChangeShapeType="1"/>
          </p:cNvSpPr>
          <p:nvPr/>
        </p:nvSpPr>
        <p:spPr bwMode="auto">
          <a:xfrm>
            <a:off x="8991600" y="3911600"/>
            <a:ext cx="0" cy="457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34833" name="Rectangle 17"/>
          <p:cNvSpPr>
            <a:spLocks noChangeArrowheads="1"/>
          </p:cNvSpPr>
          <p:nvPr/>
        </p:nvSpPr>
        <p:spPr bwMode="auto">
          <a:xfrm>
            <a:off x="9296400" y="4038600"/>
            <a:ext cx="3048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hu-HU"/>
          </a:p>
        </p:txBody>
      </p:sp>
      <p:sp>
        <p:nvSpPr>
          <p:cNvPr id="34834" name="Text Box 18"/>
          <p:cNvSpPr txBox="1">
            <a:spLocks noChangeArrowheads="1"/>
          </p:cNvSpPr>
          <p:nvPr/>
        </p:nvSpPr>
        <p:spPr bwMode="auto">
          <a:xfrm>
            <a:off x="8788400" y="42291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Symbol" panose="05050102010706020507" pitchFamily="18" charset="2"/>
              </a:rPr>
              <a:t>w</a:t>
            </a:r>
            <a:r>
              <a:rPr lang="en-US" altLang="hu-HU" sz="2400" baseline="-25000">
                <a:latin typeface="Times New Roman" panose="02020603050405020304" pitchFamily="18" charset="0"/>
              </a:rPr>
              <a:t>ny</a:t>
            </a:r>
          </a:p>
        </p:txBody>
      </p:sp>
      <p:sp>
        <p:nvSpPr>
          <p:cNvPr id="34835" name="Text Box 19"/>
          <p:cNvSpPr txBox="1">
            <a:spLocks noChangeArrowheads="1"/>
          </p:cNvSpPr>
          <p:nvPr/>
        </p:nvSpPr>
        <p:spPr bwMode="auto">
          <a:xfrm>
            <a:off x="9601200" y="36576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Symbol" panose="05050102010706020507" pitchFamily="18" charset="2"/>
              </a:rPr>
              <a:t>w</a:t>
            </a:r>
            <a:endParaRPr lang="en-US" altLang="hu-HU" sz="2400" baseline="-25000">
              <a:latin typeface="Times New Roman" panose="02020603050405020304" pitchFamily="18" charset="0"/>
            </a:endParaRPr>
          </a:p>
        </p:txBody>
      </p:sp>
      <p:sp>
        <p:nvSpPr>
          <p:cNvPr id="34836" name="Text Box 20"/>
          <p:cNvSpPr txBox="1">
            <a:spLocks noChangeArrowheads="1"/>
          </p:cNvSpPr>
          <p:nvPr/>
        </p:nvSpPr>
        <p:spPr bwMode="auto">
          <a:xfrm>
            <a:off x="5486400" y="4267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cs typeface="Times New Roman" panose="02020603050405020304" pitchFamily="18" charset="0"/>
              </a:rPr>
              <a:t>½</a:t>
            </a:r>
            <a:r>
              <a:rPr lang="en-US" altLang="hu-HU" sz="2400">
                <a:latin typeface="Symbol" panose="05050102010706020507" pitchFamily="18" charset="2"/>
              </a:rPr>
              <a:t>w</a:t>
            </a:r>
            <a:r>
              <a:rPr lang="en-US" altLang="hu-HU" sz="2400" baseline="-25000">
                <a:latin typeface="Times New Roman" panose="02020603050405020304" pitchFamily="18" charset="0"/>
              </a:rPr>
              <a:t>ny</a:t>
            </a:r>
          </a:p>
        </p:txBody>
      </p:sp>
      <p:sp>
        <p:nvSpPr>
          <p:cNvPr id="34837" name="Text Box 21"/>
          <p:cNvSpPr txBox="1">
            <a:spLocks noChangeArrowheads="1"/>
          </p:cNvSpPr>
          <p:nvPr/>
        </p:nvSpPr>
        <p:spPr bwMode="auto">
          <a:xfrm>
            <a:off x="3886200" y="42672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cs typeface="Times New Roman" panose="02020603050405020304" pitchFamily="18" charset="0"/>
              </a:rPr>
              <a:t>¼</a:t>
            </a:r>
            <a:r>
              <a:rPr lang="en-US" altLang="hu-HU" sz="2400">
                <a:latin typeface="Symbol" panose="05050102010706020507" pitchFamily="18" charset="2"/>
              </a:rPr>
              <a:t>w</a:t>
            </a:r>
            <a:r>
              <a:rPr lang="en-US" altLang="hu-HU" sz="2400" baseline="-25000">
                <a:latin typeface="Times New Roman" panose="02020603050405020304" pitchFamily="18" charset="0"/>
              </a:rPr>
              <a:t>ny</a:t>
            </a:r>
          </a:p>
        </p:txBody>
      </p:sp>
      <p:sp>
        <p:nvSpPr>
          <p:cNvPr id="34838" name="Text Box 22"/>
          <p:cNvSpPr txBox="1">
            <a:spLocks noChangeArrowheads="1"/>
          </p:cNvSpPr>
          <p:nvPr/>
        </p:nvSpPr>
        <p:spPr bwMode="auto">
          <a:xfrm>
            <a:off x="2895600" y="42418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baseline="30000">
                <a:latin typeface="Times New Roman" panose="02020603050405020304" pitchFamily="18" charset="0"/>
                <a:cs typeface="Times New Roman" panose="02020603050405020304" pitchFamily="18" charset="0"/>
              </a:rPr>
              <a:t>1</a:t>
            </a:r>
            <a:r>
              <a:rPr lang="en-US" altLang="hu-HU" sz="2400">
                <a:latin typeface="Times New Roman" panose="02020603050405020304" pitchFamily="18" charset="0"/>
                <a:cs typeface="Times New Roman" panose="02020603050405020304" pitchFamily="18" charset="0"/>
              </a:rPr>
              <a:t>/</a:t>
            </a:r>
            <a:r>
              <a:rPr lang="en-US" altLang="hu-HU" sz="2400" baseline="-25000">
                <a:latin typeface="Times New Roman" panose="02020603050405020304" pitchFamily="18" charset="0"/>
                <a:cs typeface="Times New Roman" panose="02020603050405020304" pitchFamily="18" charset="0"/>
              </a:rPr>
              <a:t>8</a:t>
            </a:r>
            <a:r>
              <a:rPr lang="en-US" altLang="hu-HU" sz="2400">
                <a:latin typeface="Symbol" panose="05050102010706020507" pitchFamily="18" charset="2"/>
              </a:rPr>
              <a:t>w</a:t>
            </a:r>
            <a:r>
              <a:rPr lang="en-US" altLang="hu-HU" sz="2400" baseline="-25000">
                <a:latin typeface="Times New Roman" panose="02020603050405020304" pitchFamily="18" charset="0"/>
              </a:rPr>
              <a:t>ny</a:t>
            </a:r>
          </a:p>
        </p:txBody>
      </p:sp>
    </p:spTree>
    <p:extLst>
      <p:ext uri="{BB962C8B-B14F-4D97-AF65-F5344CB8AC3E}">
        <p14:creationId xmlns:p14="http://schemas.microsoft.com/office/powerpoint/2010/main" val="17345026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40" name="Object 4"/>
          <p:cNvGraphicFramePr>
            <a:graphicFrameLocks noChangeAspect="1"/>
          </p:cNvGraphicFramePr>
          <p:nvPr/>
        </p:nvGraphicFramePr>
        <p:xfrm>
          <a:off x="1828800" y="457201"/>
          <a:ext cx="8534400" cy="6200775"/>
        </p:xfrm>
        <a:graphic>
          <a:graphicData uri="http://schemas.openxmlformats.org/presentationml/2006/ole">
            <mc:AlternateContent xmlns:mc="http://schemas.openxmlformats.org/markup-compatibility/2006">
              <mc:Choice xmlns:v="urn:schemas-microsoft-com:vml" Requires="v">
                <p:oleObj spid="_x0000_s13320" name="Bitmap Image" r:id="rId3" imgW="5714286" imgH="4153480" progId="Paint.Picture">
                  <p:embed/>
                </p:oleObj>
              </mc:Choice>
              <mc:Fallback>
                <p:oleObj name="Bitmap Image" r:id="rId3" imgW="5714286" imgH="4153480" progId="Paint.Picture">
                  <p:embed/>
                  <p:pic>
                    <p:nvPicPr>
                      <p:cNvPr id="3994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457201"/>
                        <a:ext cx="8534400" cy="620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1" name="Text Box 5"/>
          <p:cNvSpPr txBox="1">
            <a:spLocks noChangeArrowheads="1"/>
          </p:cNvSpPr>
          <p:nvPr/>
        </p:nvSpPr>
        <p:spPr bwMode="auto">
          <a:xfrm>
            <a:off x="1752600" y="152400"/>
            <a:ext cx="7696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3200">
                <a:latin typeface="Times New Roman" panose="02020603050405020304" pitchFamily="18" charset="0"/>
              </a:rPr>
              <a:t>And then repeat the processes, recursively …</a:t>
            </a:r>
          </a:p>
        </p:txBody>
      </p:sp>
    </p:spTree>
    <p:extLst>
      <p:ext uri="{BB962C8B-B14F-4D97-AF65-F5344CB8AC3E}">
        <p14:creationId xmlns:p14="http://schemas.microsoft.com/office/powerpoint/2010/main" val="3414823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7848600" cy="588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Text Box 5"/>
          <p:cNvSpPr txBox="1">
            <a:spLocks noChangeArrowheads="1"/>
          </p:cNvSpPr>
          <p:nvPr/>
        </p:nvSpPr>
        <p:spPr bwMode="auto">
          <a:xfrm>
            <a:off x="2362200" y="304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Coiflet low pass filter</a:t>
            </a:r>
          </a:p>
        </p:txBody>
      </p:sp>
      <p:sp>
        <p:nvSpPr>
          <p:cNvPr id="3078" name="Text Box 6"/>
          <p:cNvSpPr txBox="1">
            <a:spLocks noChangeArrowheads="1"/>
          </p:cNvSpPr>
          <p:nvPr/>
        </p:nvSpPr>
        <p:spPr bwMode="auto">
          <a:xfrm>
            <a:off x="3429000" y="6400800"/>
            <a:ext cx="701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From http://en.wikipedia.org/wiki/Coiflet</a:t>
            </a:r>
          </a:p>
        </p:txBody>
      </p:sp>
      <p:sp>
        <p:nvSpPr>
          <p:cNvPr id="3079" name="Text Box 7"/>
          <p:cNvSpPr txBox="1">
            <a:spLocks noChangeArrowheads="1"/>
          </p:cNvSpPr>
          <p:nvPr/>
        </p:nvSpPr>
        <p:spPr bwMode="auto">
          <a:xfrm>
            <a:off x="2438400" y="32766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Coiflet high-pass filter</a:t>
            </a:r>
          </a:p>
        </p:txBody>
      </p:sp>
      <p:sp>
        <p:nvSpPr>
          <p:cNvPr id="3080" name="Text Box 8"/>
          <p:cNvSpPr txBox="1">
            <a:spLocks noChangeArrowheads="1"/>
          </p:cNvSpPr>
          <p:nvPr/>
        </p:nvSpPr>
        <p:spPr bwMode="auto">
          <a:xfrm>
            <a:off x="5486400" y="2971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time, t</a:t>
            </a:r>
          </a:p>
        </p:txBody>
      </p:sp>
      <p:sp>
        <p:nvSpPr>
          <p:cNvPr id="3081" name="Text Box 9"/>
          <p:cNvSpPr txBox="1">
            <a:spLocks noChangeArrowheads="1"/>
          </p:cNvSpPr>
          <p:nvPr/>
        </p:nvSpPr>
        <p:spPr bwMode="auto">
          <a:xfrm>
            <a:off x="5410200" y="5791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time, t</a:t>
            </a:r>
          </a:p>
        </p:txBody>
      </p:sp>
    </p:spTree>
    <p:extLst>
      <p:ext uri="{BB962C8B-B14F-4D97-AF65-F5344CB8AC3E}">
        <p14:creationId xmlns:p14="http://schemas.microsoft.com/office/powerpoint/2010/main" val="1396114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57200"/>
            <a:ext cx="762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Text Box 3"/>
          <p:cNvSpPr txBox="1">
            <a:spLocks noChangeArrowheads="1"/>
          </p:cNvSpPr>
          <p:nvPr/>
        </p:nvSpPr>
        <p:spPr bwMode="auto">
          <a:xfrm>
            <a:off x="1524000" y="152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Spectrum of low pass filter</a:t>
            </a:r>
          </a:p>
        </p:txBody>
      </p:sp>
      <p:sp>
        <p:nvSpPr>
          <p:cNvPr id="4101" name="Text Box 5"/>
          <p:cNvSpPr txBox="1">
            <a:spLocks noChangeArrowheads="1"/>
          </p:cNvSpPr>
          <p:nvPr/>
        </p:nvSpPr>
        <p:spPr bwMode="auto">
          <a:xfrm>
            <a:off x="5486400" y="2971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frequency, </a:t>
            </a:r>
            <a:r>
              <a:rPr lang="en-US" altLang="hu-HU" sz="2400">
                <a:latin typeface="Symbol" panose="05050102010706020507" pitchFamily="18" charset="2"/>
              </a:rPr>
              <a:t>w</a:t>
            </a:r>
          </a:p>
        </p:txBody>
      </p:sp>
      <p:sp>
        <p:nvSpPr>
          <p:cNvPr id="4103" name="Text Box 7"/>
          <p:cNvSpPr txBox="1">
            <a:spLocks noChangeArrowheads="1"/>
          </p:cNvSpPr>
          <p:nvPr/>
        </p:nvSpPr>
        <p:spPr bwMode="auto">
          <a:xfrm>
            <a:off x="1524000" y="3200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Spectrum of wavelet</a:t>
            </a:r>
          </a:p>
        </p:txBody>
      </p:sp>
      <p:sp>
        <p:nvSpPr>
          <p:cNvPr id="4104" name="Text Box 8"/>
          <p:cNvSpPr txBox="1">
            <a:spLocks noChangeArrowheads="1"/>
          </p:cNvSpPr>
          <p:nvPr/>
        </p:nvSpPr>
        <p:spPr bwMode="auto">
          <a:xfrm>
            <a:off x="5638800" y="57912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frequency, </a:t>
            </a:r>
            <a:r>
              <a:rPr lang="en-US" altLang="hu-HU" sz="2400">
                <a:latin typeface="Symbol" panose="05050102010706020507" pitchFamily="18" charset="2"/>
              </a:rPr>
              <a:t>w</a:t>
            </a:r>
          </a:p>
        </p:txBody>
      </p:sp>
    </p:spTree>
    <p:extLst>
      <p:ext uri="{BB962C8B-B14F-4D97-AF65-F5344CB8AC3E}">
        <p14:creationId xmlns:p14="http://schemas.microsoft.com/office/powerpoint/2010/main" val="139034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Text Box 3"/>
          <p:cNvSpPr txBox="1">
            <a:spLocks noChangeArrowheads="1"/>
          </p:cNvSpPr>
          <p:nvPr/>
        </p:nvSpPr>
        <p:spPr bwMode="auto">
          <a:xfrm>
            <a:off x="2667000" y="2514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1 - hi</a:t>
            </a:r>
          </a:p>
        </p:txBody>
      </p:sp>
      <p:sp>
        <p:nvSpPr>
          <p:cNvPr id="6148" name="Text Box 4"/>
          <p:cNvSpPr txBox="1">
            <a:spLocks noChangeArrowheads="1"/>
          </p:cNvSpPr>
          <p:nvPr/>
        </p:nvSpPr>
        <p:spPr bwMode="auto">
          <a:xfrm>
            <a:off x="2743200" y="533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time-series</a:t>
            </a:r>
          </a:p>
        </p:txBody>
      </p:sp>
      <p:sp>
        <p:nvSpPr>
          <p:cNvPr id="6149" name="Text Box 5"/>
          <p:cNvSpPr txBox="1">
            <a:spLocks noChangeArrowheads="1"/>
          </p:cNvSpPr>
          <p:nvPr/>
        </p:nvSpPr>
        <p:spPr bwMode="auto">
          <a:xfrm>
            <a:off x="27432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1 - lo</a:t>
            </a:r>
          </a:p>
        </p:txBody>
      </p:sp>
      <p:sp>
        <p:nvSpPr>
          <p:cNvPr id="6150" name="Line 6"/>
          <p:cNvSpPr>
            <a:spLocks noChangeShapeType="1"/>
          </p:cNvSpPr>
          <p:nvPr/>
        </p:nvSpPr>
        <p:spPr bwMode="auto">
          <a:xfrm>
            <a:off x="8991600" y="5334000"/>
            <a:ext cx="14478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2579562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 Box 3"/>
          <p:cNvSpPr txBox="1">
            <a:spLocks noChangeArrowheads="1"/>
          </p:cNvSpPr>
          <p:nvPr/>
        </p:nvSpPr>
        <p:spPr bwMode="auto">
          <a:xfrm>
            <a:off x="2667000" y="2514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2 - hi</a:t>
            </a:r>
          </a:p>
        </p:txBody>
      </p:sp>
      <p:sp>
        <p:nvSpPr>
          <p:cNvPr id="7172" name="Text Box 4"/>
          <p:cNvSpPr txBox="1">
            <a:spLocks noChangeArrowheads="1"/>
          </p:cNvSpPr>
          <p:nvPr/>
        </p:nvSpPr>
        <p:spPr bwMode="auto">
          <a:xfrm>
            <a:off x="2743200" y="533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1 lo</a:t>
            </a:r>
          </a:p>
        </p:txBody>
      </p:sp>
      <p:sp>
        <p:nvSpPr>
          <p:cNvPr id="7173" name="Text Box 5"/>
          <p:cNvSpPr txBox="1">
            <a:spLocks noChangeArrowheads="1"/>
          </p:cNvSpPr>
          <p:nvPr/>
        </p:nvSpPr>
        <p:spPr bwMode="auto">
          <a:xfrm>
            <a:off x="27432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2 - lo</a:t>
            </a:r>
          </a:p>
        </p:txBody>
      </p:sp>
      <p:sp>
        <p:nvSpPr>
          <p:cNvPr id="7175" name="Line 7"/>
          <p:cNvSpPr>
            <a:spLocks noChangeShapeType="1"/>
          </p:cNvSpPr>
          <p:nvPr/>
        </p:nvSpPr>
        <p:spPr bwMode="auto">
          <a:xfrm>
            <a:off x="8991600" y="5334000"/>
            <a:ext cx="14478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7176" name="Line 8"/>
          <p:cNvSpPr>
            <a:spLocks noChangeShapeType="1"/>
          </p:cNvSpPr>
          <p:nvPr/>
        </p:nvSpPr>
        <p:spPr bwMode="auto">
          <a:xfrm>
            <a:off x="1524000" y="1066800"/>
            <a:ext cx="8382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19294868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Text Box 3"/>
          <p:cNvSpPr txBox="1">
            <a:spLocks noChangeArrowheads="1"/>
          </p:cNvSpPr>
          <p:nvPr/>
        </p:nvSpPr>
        <p:spPr bwMode="auto">
          <a:xfrm>
            <a:off x="2667000" y="2514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3 - hi</a:t>
            </a:r>
          </a:p>
        </p:txBody>
      </p:sp>
      <p:sp>
        <p:nvSpPr>
          <p:cNvPr id="8196" name="Text Box 4"/>
          <p:cNvSpPr txBox="1">
            <a:spLocks noChangeArrowheads="1"/>
          </p:cNvSpPr>
          <p:nvPr/>
        </p:nvSpPr>
        <p:spPr bwMode="auto">
          <a:xfrm>
            <a:off x="2743200" y="533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2 lo</a:t>
            </a:r>
          </a:p>
        </p:txBody>
      </p:sp>
      <p:sp>
        <p:nvSpPr>
          <p:cNvPr id="8197" name="Text Box 5"/>
          <p:cNvSpPr txBox="1">
            <a:spLocks noChangeArrowheads="1"/>
          </p:cNvSpPr>
          <p:nvPr/>
        </p:nvSpPr>
        <p:spPr bwMode="auto">
          <a:xfrm>
            <a:off x="27432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3 - lo</a:t>
            </a:r>
          </a:p>
        </p:txBody>
      </p:sp>
      <p:sp>
        <p:nvSpPr>
          <p:cNvPr id="8199" name="Line 7"/>
          <p:cNvSpPr>
            <a:spLocks noChangeShapeType="1"/>
          </p:cNvSpPr>
          <p:nvPr/>
        </p:nvSpPr>
        <p:spPr bwMode="auto">
          <a:xfrm>
            <a:off x="8991600" y="5334000"/>
            <a:ext cx="14478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8200" name="Line 8"/>
          <p:cNvSpPr>
            <a:spLocks noChangeShapeType="1"/>
          </p:cNvSpPr>
          <p:nvPr/>
        </p:nvSpPr>
        <p:spPr bwMode="auto">
          <a:xfrm>
            <a:off x="1524000" y="1066800"/>
            <a:ext cx="8382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24020169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3"/>
          <p:cNvSpPr txBox="1">
            <a:spLocks noChangeArrowheads="1"/>
          </p:cNvSpPr>
          <p:nvPr/>
        </p:nvSpPr>
        <p:spPr bwMode="auto">
          <a:xfrm>
            <a:off x="2667000" y="2514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4 - hi</a:t>
            </a:r>
          </a:p>
        </p:txBody>
      </p:sp>
      <p:sp>
        <p:nvSpPr>
          <p:cNvPr id="9220" name="Text Box 4"/>
          <p:cNvSpPr txBox="1">
            <a:spLocks noChangeArrowheads="1"/>
          </p:cNvSpPr>
          <p:nvPr/>
        </p:nvSpPr>
        <p:spPr bwMode="auto">
          <a:xfrm>
            <a:off x="2743200" y="533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3 lo</a:t>
            </a:r>
          </a:p>
        </p:txBody>
      </p:sp>
      <p:sp>
        <p:nvSpPr>
          <p:cNvPr id="9221" name="Text Box 5"/>
          <p:cNvSpPr txBox="1">
            <a:spLocks noChangeArrowheads="1"/>
          </p:cNvSpPr>
          <p:nvPr/>
        </p:nvSpPr>
        <p:spPr bwMode="auto">
          <a:xfrm>
            <a:off x="27432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4 - lo</a:t>
            </a:r>
          </a:p>
        </p:txBody>
      </p:sp>
      <p:sp>
        <p:nvSpPr>
          <p:cNvPr id="9223" name="Line 7"/>
          <p:cNvSpPr>
            <a:spLocks noChangeShapeType="1"/>
          </p:cNvSpPr>
          <p:nvPr/>
        </p:nvSpPr>
        <p:spPr bwMode="auto">
          <a:xfrm>
            <a:off x="8991600" y="5334000"/>
            <a:ext cx="14478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9224" name="Line 8"/>
          <p:cNvSpPr>
            <a:spLocks noChangeShapeType="1"/>
          </p:cNvSpPr>
          <p:nvPr/>
        </p:nvSpPr>
        <p:spPr bwMode="auto">
          <a:xfrm>
            <a:off x="1524000" y="1066800"/>
            <a:ext cx="8382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3589764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Text Box 3"/>
          <p:cNvSpPr txBox="1">
            <a:spLocks noChangeArrowheads="1"/>
          </p:cNvSpPr>
          <p:nvPr/>
        </p:nvSpPr>
        <p:spPr bwMode="auto">
          <a:xfrm>
            <a:off x="2667000" y="2514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5 - hi</a:t>
            </a:r>
          </a:p>
        </p:txBody>
      </p:sp>
      <p:sp>
        <p:nvSpPr>
          <p:cNvPr id="10244" name="Text Box 4"/>
          <p:cNvSpPr txBox="1">
            <a:spLocks noChangeArrowheads="1"/>
          </p:cNvSpPr>
          <p:nvPr/>
        </p:nvSpPr>
        <p:spPr bwMode="auto">
          <a:xfrm>
            <a:off x="2743200" y="533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4 lo</a:t>
            </a:r>
          </a:p>
        </p:txBody>
      </p:sp>
      <p:sp>
        <p:nvSpPr>
          <p:cNvPr id="10245" name="Text Box 5"/>
          <p:cNvSpPr txBox="1">
            <a:spLocks noChangeArrowheads="1"/>
          </p:cNvSpPr>
          <p:nvPr/>
        </p:nvSpPr>
        <p:spPr bwMode="auto">
          <a:xfrm>
            <a:off x="27432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6 - lo</a:t>
            </a:r>
          </a:p>
        </p:txBody>
      </p:sp>
      <p:sp>
        <p:nvSpPr>
          <p:cNvPr id="10247" name="Line 7"/>
          <p:cNvSpPr>
            <a:spLocks noChangeShapeType="1"/>
          </p:cNvSpPr>
          <p:nvPr/>
        </p:nvSpPr>
        <p:spPr bwMode="auto">
          <a:xfrm>
            <a:off x="8991600" y="5334000"/>
            <a:ext cx="14478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0248" name="Line 8"/>
          <p:cNvSpPr>
            <a:spLocks noChangeShapeType="1"/>
          </p:cNvSpPr>
          <p:nvPr/>
        </p:nvSpPr>
        <p:spPr bwMode="auto">
          <a:xfrm>
            <a:off x="1524000" y="1066800"/>
            <a:ext cx="8382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Tree>
    <p:extLst>
      <p:ext uri="{BB962C8B-B14F-4D97-AF65-F5344CB8AC3E}">
        <p14:creationId xmlns:p14="http://schemas.microsoft.com/office/powerpoint/2010/main" val="243555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4AFF8808-5C30-4AC7-928F-B859F4FFAD0E}" type="slidenum">
              <a:rPr lang="hu-HU" altLang="hu-HU" sz="1400">
                <a:solidFill>
                  <a:srgbClr val="FFFFFF"/>
                </a:solidFill>
              </a:rPr>
              <a:pPr>
                <a:spcBef>
                  <a:spcPct val="0"/>
                </a:spcBef>
                <a:buClrTx/>
                <a:buSzTx/>
                <a:buFontTx/>
                <a:buNone/>
              </a:pPr>
              <a:t>6</a:t>
            </a:fld>
            <a:endParaRPr lang="hu-HU" altLang="hu-HU" sz="1400">
              <a:solidFill>
                <a:srgbClr val="FFFFFF"/>
              </a:solidFill>
            </a:endParaRP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723900"/>
            <a:ext cx="7696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647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Text Box 3"/>
          <p:cNvSpPr txBox="1">
            <a:spLocks noChangeArrowheads="1"/>
          </p:cNvSpPr>
          <p:nvPr/>
        </p:nvSpPr>
        <p:spPr bwMode="auto">
          <a:xfrm>
            <a:off x="2667000" y="25146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5 - hi</a:t>
            </a:r>
          </a:p>
        </p:txBody>
      </p:sp>
      <p:sp>
        <p:nvSpPr>
          <p:cNvPr id="11268" name="Text Box 4"/>
          <p:cNvSpPr txBox="1">
            <a:spLocks noChangeArrowheads="1"/>
          </p:cNvSpPr>
          <p:nvPr/>
        </p:nvSpPr>
        <p:spPr bwMode="auto">
          <a:xfrm>
            <a:off x="2743200" y="533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4 lo</a:t>
            </a:r>
          </a:p>
        </p:txBody>
      </p:sp>
      <p:sp>
        <p:nvSpPr>
          <p:cNvPr id="11269" name="Text Box 5"/>
          <p:cNvSpPr txBox="1">
            <a:spLocks noChangeArrowheads="1"/>
          </p:cNvSpPr>
          <p:nvPr/>
        </p:nvSpPr>
        <p:spPr bwMode="auto">
          <a:xfrm>
            <a:off x="2743200" y="46482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6 - lo</a:t>
            </a:r>
          </a:p>
        </p:txBody>
      </p:sp>
      <p:sp>
        <p:nvSpPr>
          <p:cNvPr id="11271" name="Line 7"/>
          <p:cNvSpPr>
            <a:spLocks noChangeShapeType="1"/>
          </p:cNvSpPr>
          <p:nvPr/>
        </p:nvSpPr>
        <p:spPr bwMode="auto">
          <a:xfrm>
            <a:off x="1524000" y="1066800"/>
            <a:ext cx="838200" cy="0"/>
          </a:xfrm>
          <a:prstGeom prst="line">
            <a:avLst/>
          </a:prstGeom>
          <a:noFill/>
          <a:ln w="127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hu-HU"/>
          </a:p>
        </p:txBody>
      </p:sp>
      <p:sp>
        <p:nvSpPr>
          <p:cNvPr id="11274" name="Text Box 10"/>
          <p:cNvSpPr txBox="1">
            <a:spLocks noChangeArrowheads="1"/>
          </p:cNvSpPr>
          <p:nvPr/>
        </p:nvSpPr>
        <p:spPr bwMode="auto">
          <a:xfrm>
            <a:off x="8915400" y="52578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a:solidFill>
                  <a:srgbClr val="FF3300"/>
                </a:solidFill>
              </a:rPr>
              <a:t>Had enough?</a:t>
            </a:r>
          </a:p>
        </p:txBody>
      </p:sp>
    </p:spTree>
    <p:extLst>
      <p:ext uri="{BB962C8B-B14F-4D97-AF65-F5344CB8AC3E}">
        <p14:creationId xmlns:p14="http://schemas.microsoft.com/office/powerpoint/2010/main" val="412065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71600"/>
            <a:ext cx="8382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1676400" y="1"/>
            <a:ext cx="8001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800">
                <a:latin typeface="Times" panose="02020603050405020304" pitchFamily="18" charset="0"/>
              </a:rPr>
              <a:t>Putting it all together …</a:t>
            </a:r>
          </a:p>
        </p:txBody>
      </p:sp>
      <p:sp>
        <p:nvSpPr>
          <p:cNvPr id="13316" name="Text Box 4"/>
          <p:cNvSpPr txBox="1">
            <a:spLocks noChangeArrowheads="1"/>
          </p:cNvSpPr>
          <p:nvPr/>
        </p:nvSpPr>
        <p:spPr bwMode="auto">
          <a:xfrm>
            <a:off x="5029200" y="6338888"/>
            <a:ext cx="129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800">
                <a:latin typeface="Times" panose="02020603050405020304" pitchFamily="18" charset="0"/>
              </a:rPr>
              <a:t>time, t</a:t>
            </a:r>
          </a:p>
        </p:txBody>
      </p:sp>
      <p:sp>
        <p:nvSpPr>
          <p:cNvPr id="13317" name="Text Box 5"/>
          <p:cNvSpPr txBox="1">
            <a:spLocks noChangeArrowheads="1"/>
          </p:cNvSpPr>
          <p:nvPr/>
        </p:nvSpPr>
        <p:spPr bwMode="auto">
          <a:xfrm rot="16200000">
            <a:off x="1897857" y="3740944"/>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sz="2800">
                <a:latin typeface="Times" panose="02020603050405020304" pitchFamily="18" charset="0"/>
              </a:rPr>
              <a:t>scale</a:t>
            </a:r>
          </a:p>
        </p:txBody>
      </p:sp>
      <p:sp>
        <p:nvSpPr>
          <p:cNvPr id="13318" name="Text Box 6"/>
          <p:cNvSpPr txBox="1">
            <a:spLocks noChangeArrowheads="1"/>
          </p:cNvSpPr>
          <p:nvPr/>
        </p:nvSpPr>
        <p:spPr bwMode="auto">
          <a:xfrm>
            <a:off x="1143000" y="5638801"/>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hu-HU" sz="2000">
                <a:latin typeface="Times" panose="02020603050405020304" pitchFamily="18" charset="0"/>
              </a:rPr>
              <a:t>long</a:t>
            </a:r>
          </a:p>
          <a:p>
            <a:pPr algn="ctr"/>
            <a:r>
              <a:rPr lang="en-US" altLang="hu-HU" sz="2000">
                <a:latin typeface="Times" panose="02020603050405020304" pitchFamily="18" charset="0"/>
              </a:rPr>
              <a:t>wavelengths</a:t>
            </a:r>
          </a:p>
        </p:txBody>
      </p:sp>
      <p:sp>
        <p:nvSpPr>
          <p:cNvPr id="13319" name="Text Box 7"/>
          <p:cNvSpPr txBox="1">
            <a:spLocks noChangeArrowheads="1"/>
          </p:cNvSpPr>
          <p:nvPr/>
        </p:nvSpPr>
        <p:spPr bwMode="auto">
          <a:xfrm>
            <a:off x="1066800" y="1752601"/>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hu-HU" sz="2000">
                <a:latin typeface="Times" panose="02020603050405020304" pitchFamily="18" charset="0"/>
              </a:rPr>
              <a:t>short</a:t>
            </a:r>
          </a:p>
          <a:p>
            <a:pPr algn="ctr"/>
            <a:r>
              <a:rPr lang="en-US" altLang="hu-HU" sz="2000">
                <a:latin typeface="Times" panose="02020603050405020304" pitchFamily="18" charset="0"/>
              </a:rPr>
              <a:t>wavelengths</a:t>
            </a:r>
          </a:p>
        </p:txBody>
      </p:sp>
      <p:graphicFrame>
        <p:nvGraphicFramePr>
          <p:cNvPr id="13321" name="Object 9"/>
          <p:cNvGraphicFramePr>
            <a:graphicFrameLocks noChangeAspect="1"/>
          </p:cNvGraphicFramePr>
          <p:nvPr/>
        </p:nvGraphicFramePr>
        <p:xfrm>
          <a:off x="3276600" y="457200"/>
          <a:ext cx="5638800" cy="914400"/>
        </p:xfrm>
        <a:graphic>
          <a:graphicData uri="http://schemas.openxmlformats.org/presentationml/2006/ole">
            <mc:AlternateContent xmlns:mc="http://schemas.openxmlformats.org/markup-compatibility/2006">
              <mc:Choice xmlns:v="urn:schemas-microsoft-com:vml" Requires="v">
                <p:oleObj spid="_x0000_s14344" name="Bitmap Image" r:id="rId4" imgW="5792008" imgH="1457143" progId="Paint.Picture">
                  <p:embed/>
                </p:oleObj>
              </mc:Choice>
              <mc:Fallback>
                <p:oleObj name="Bitmap Image" r:id="rId4" imgW="5792008" imgH="1457143" progId="Paint.Picture">
                  <p:embed/>
                  <p:pic>
                    <p:nvPicPr>
                      <p:cNvPr id="1332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57200"/>
                        <a:ext cx="5638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4" name="Text Box 12"/>
          <p:cNvSpPr txBox="1">
            <a:spLocks noChangeArrowheads="1"/>
          </p:cNvSpPr>
          <p:nvPr/>
        </p:nvSpPr>
        <p:spPr bwMode="auto">
          <a:xfrm>
            <a:off x="5638800" y="1295401"/>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800">
                <a:latin typeface="Times" panose="02020603050405020304" pitchFamily="18" charset="0"/>
              </a:rPr>
              <a:t>|</a:t>
            </a:r>
            <a:r>
              <a:rPr lang="en-US" altLang="hu-HU" sz="2800">
                <a:latin typeface="Symbol" panose="05050102010706020507" pitchFamily="18" charset="2"/>
              </a:rPr>
              <a:t>g</a:t>
            </a:r>
            <a:r>
              <a:rPr lang="en-US" altLang="hu-HU" sz="2800">
                <a:latin typeface="Times" panose="02020603050405020304" pitchFamily="18" charset="0"/>
              </a:rPr>
              <a:t>(s</a:t>
            </a:r>
            <a:r>
              <a:rPr lang="en-US" altLang="hu-HU" sz="2800" baseline="-25000">
                <a:latin typeface="Times" panose="02020603050405020304" pitchFamily="18" charset="0"/>
              </a:rPr>
              <a:t>j</a:t>
            </a:r>
            <a:r>
              <a:rPr lang="en-US" altLang="hu-HU" sz="2800">
                <a:latin typeface="Times" panose="02020603050405020304" pitchFamily="18" charset="0"/>
              </a:rPr>
              <a:t>,t)|</a:t>
            </a:r>
            <a:r>
              <a:rPr lang="en-US" altLang="hu-HU" sz="2800" baseline="30000">
                <a:latin typeface="Times" panose="02020603050405020304" pitchFamily="18" charset="0"/>
              </a:rPr>
              <a:t>2</a:t>
            </a:r>
          </a:p>
        </p:txBody>
      </p:sp>
    </p:spTree>
    <p:extLst>
      <p:ext uri="{BB962C8B-B14F-4D97-AF65-F5344CB8AC3E}">
        <p14:creationId xmlns:p14="http://schemas.microsoft.com/office/powerpoint/2010/main" val="1442913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3"/>
          <p:cNvSpPr txBox="1">
            <a:spLocks noChangeArrowheads="1"/>
          </p:cNvSpPr>
          <p:nvPr/>
        </p:nvSpPr>
        <p:spPr bwMode="auto">
          <a:xfrm>
            <a:off x="2667000" y="24384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1 - hi</a:t>
            </a:r>
          </a:p>
        </p:txBody>
      </p:sp>
      <p:sp>
        <p:nvSpPr>
          <p:cNvPr id="15364" name="Text Box 4"/>
          <p:cNvSpPr txBox="1">
            <a:spLocks noChangeArrowheads="1"/>
          </p:cNvSpPr>
          <p:nvPr/>
        </p:nvSpPr>
        <p:spPr bwMode="auto">
          <a:xfrm>
            <a:off x="2667000" y="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LGA Temperature time-series</a:t>
            </a:r>
          </a:p>
        </p:txBody>
      </p:sp>
      <p:sp>
        <p:nvSpPr>
          <p:cNvPr id="15365" name="Text Box 5"/>
          <p:cNvSpPr txBox="1">
            <a:spLocks noChangeArrowheads="1"/>
          </p:cNvSpPr>
          <p:nvPr/>
        </p:nvSpPr>
        <p:spPr bwMode="auto">
          <a:xfrm>
            <a:off x="2667000" y="4572000"/>
            <a:ext cx="396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400">
                <a:latin typeface="Times New Roman" panose="02020603050405020304" pitchFamily="18" charset="0"/>
              </a:rPr>
              <a:t>stage 1 - lo</a:t>
            </a:r>
          </a:p>
        </p:txBody>
      </p:sp>
    </p:spTree>
    <p:extLst>
      <p:ext uri="{BB962C8B-B14F-4D97-AF65-F5344CB8AC3E}">
        <p14:creationId xmlns:p14="http://schemas.microsoft.com/office/powerpoint/2010/main" val="5203297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8458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4"/>
          <p:cNvSpPr txBox="1">
            <a:spLocks noChangeArrowheads="1"/>
          </p:cNvSpPr>
          <p:nvPr/>
        </p:nvSpPr>
        <p:spPr bwMode="auto">
          <a:xfrm>
            <a:off x="5029200" y="6338888"/>
            <a:ext cx="1295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hu-HU" sz="2800">
                <a:latin typeface="Times" panose="02020603050405020304" pitchFamily="18" charset="0"/>
              </a:rPr>
              <a:t>time, t</a:t>
            </a:r>
          </a:p>
        </p:txBody>
      </p:sp>
      <p:sp>
        <p:nvSpPr>
          <p:cNvPr id="14341" name="Text Box 5"/>
          <p:cNvSpPr txBox="1">
            <a:spLocks noChangeArrowheads="1"/>
          </p:cNvSpPr>
          <p:nvPr/>
        </p:nvSpPr>
        <p:spPr bwMode="auto">
          <a:xfrm rot="16200000">
            <a:off x="1897857" y="3740944"/>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hu-HU" sz="2800">
                <a:latin typeface="Times" panose="02020603050405020304" pitchFamily="18" charset="0"/>
              </a:rPr>
              <a:t>scale</a:t>
            </a:r>
          </a:p>
        </p:txBody>
      </p:sp>
      <p:sp>
        <p:nvSpPr>
          <p:cNvPr id="14342" name="Text Box 6"/>
          <p:cNvSpPr txBox="1">
            <a:spLocks noChangeArrowheads="1"/>
          </p:cNvSpPr>
          <p:nvPr/>
        </p:nvSpPr>
        <p:spPr bwMode="auto">
          <a:xfrm>
            <a:off x="1143000" y="5638801"/>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hu-HU" sz="2000">
                <a:latin typeface="Times" panose="02020603050405020304" pitchFamily="18" charset="0"/>
              </a:rPr>
              <a:t>long</a:t>
            </a:r>
          </a:p>
          <a:p>
            <a:pPr algn="ctr"/>
            <a:r>
              <a:rPr lang="en-US" altLang="hu-HU" sz="2000">
                <a:latin typeface="Times" panose="02020603050405020304" pitchFamily="18" charset="0"/>
              </a:rPr>
              <a:t>wavelengths</a:t>
            </a:r>
          </a:p>
        </p:txBody>
      </p:sp>
      <p:sp>
        <p:nvSpPr>
          <p:cNvPr id="14343" name="Text Box 7"/>
          <p:cNvSpPr txBox="1">
            <a:spLocks noChangeArrowheads="1"/>
          </p:cNvSpPr>
          <p:nvPr/>
        </p:nvSpPr>
        <p:spPr bwMode="auto">
          <a:xfrm>
            <a:off x="1066800" y="1752601"/>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hu-HU" sz="2000">
                <a:latin typeface="Times" panose="02020603050405020304" pitchFamily="18" charset="0"/>
              </a:rPr>
              <a:t>short</a:t>
            </a:r>
          </a:p>
          <a:p>
            <a:pPr algn="ctr"/>
            <a:r>
              <a:rPr lang="en-US" altLang="hu-HU" sz="2000">
                <a:latin typeface="Times" panose="02020603050405020304" pitchFamily="18" charset="0"/>
              </a:rPr>
              <a:t>wavelengths</a:t>
            </a:r>
          </a:p>
        </p:txBody>
      </p:sp>
      <p:graphicFrame>
        <p:nvGraphicFramePr>
          <p:cNvPr id="14346" name="Object 10"/>
          <p:cNvGraphicFramePr>
            <a:graphicFrameLocks noChangeAspect="1"/>
          </p:cNvGraphicFramePr>
          <p:nvPr/>
        </p:nvGraphicFramePr>
        <p:xfrm>
          <a:off x="2667000" y="152401"/>
          <a:ext cx="6096000" cy="1228725"/>
        </p:xfrm>
        <a:graphic>
          <a:graphicData uri="http://schemas.openxmlformats.org/presentationml/2006/ole">
            <mc:AlternateContent xmlns:mc="http://schemas.openxmlformats.org/markup-compatibility/2006">
              <mc:Choice xmlns:v="urn:schemas-microsoft-com:vml" Requires="v">
                <p:oleObj spid="_x0000_s15368" name="Bitmap Image" r:id="rId4" imgW="4153480" imgH="1228571" progId="Paint.Picture">
                  <p:embed/>
                </p:oleObj>
              </mc:Choice>
              <mc:Fallback>
                <p:oleObj name="Bitmap Image" r:id="rId4" imgW="4153480" imgH="1228571" progId="Paint.Picture">
                  <p:embed/>
                  <p:pic>
                    <p:nvPicPr>
                      <p:cNvPr id="14346"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152401"/>
                        <a:ext cx="6096000" cy="122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2910863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547687" y="300037"/>
            <a:ext cx="10579409" cy="2414588"/>
          </a:xfrm>
          <a:prstGeom prst="rect">
            <a:avLst/>
          </a:prstGeom>
        </p:spPr>
      </p:pic>
      <p:pic>
        <p:nvPicPr>
          <p:cNvPr id="3" name="Kép 2"/>
          <p:cNvPicPr>
            <a:picLocks noChangeAspect="1"/>
          </p:cNvPicPr>
          <p:nvPr/>
        </p:nvPicPr>
        <p:blipFill>
          <a:blip r:embed="rId3"/>
          <a:stretch>
            <a:fillRect/>
          </a:stretch>
        </p:blipFill>
        <p:spPr>
          <a:xfrm>
            <a:off x="2819400" y="2905125"/>
            <a:ext cx="6781800" cy="3952875"/>
          </a:xfrm>
          <a:prstGeom prst="rect">
            <a:avLst/>
          </a:prstGeom>
        </p:spPr>
      </p:pic>
    </p:spTree>
    <p:extLst>
      <p:ext uri="{BB962C8B-B14F-4D97-AF65-F5344CB8AC3E}">
        <p14:creationId xmlns:p14="http://schemas.microsoft.com/office/powerpoint/2010/main" val="1271580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1262062" y="623887"/>
            <a:ext cx="9348788" cy="5456747"/>
          </a:xfrm>
          <a:prstGeom prst="rect">
            <a:avLst/>
          </a:prstGeom>
        </p:spPr>
      </p:pic>
    </p:spTree>
    <p:extLst>
      <p:ext uri="{BB962C8B-B14F-4D97-AF65-F5344CB8AC3E}">
        <p14:creationId xmlns:p14="http://schemas.microsoft.com/office/powerpoint/2010/main" val="2538569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233487" y="490537"/>
            <a:ext cx="9842112" cy="5548313"/>
          </a:xfrm>
          <a:prstGeom prst="rect">
            <a:avLst/>
          </a:prstGeom>
        </p:spPr>
      </p:pic>
    </p:spTree>
    <p:extLst>
      <p:ext uri="{BB962C8B-B14F-4D97-AF65-F5344CB8AC3E}">
        <p14:creationId xmlns:p14="http://schemas.microsoft.com/office/powerpoint/2010/main" val="636451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2514600" y="671512"/>
            <a:ext cx="7162800" cy="5514975"/>
          </a:xfrm>
          <a:prstGeom prst="rect">
            <a:avLst/>
          </a:prstGeom>
        </p:spPr>
      </p:pic>
    </p:spTree>
    <p:extLst>
      <p:ext uri="{BB962C8B-B14F-4D97-AF65-F5344CB8AC3E}">
        <p14:creationId xmlns:p14="http://schemas.microsoft.com/office/powerpoint/2010/main" val="3091192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761999" y="295275"/>
            <a:ext cx="11119037" cy="4667250"/>
          </a:xfrm>
          <a:prstGeom prst="rect">
            <a:avLst/>
          </a:prstGeom>
        </p:spPr>
      </p:pic>
    </p:spTree>
    <p:extLst>
      <p:ext uri="{BB962C8B-B14F-4D97-AF65-F5344CB8AC3E}">
        <p14:creationId xmlns:p14="http://schemas.microsoft.com/office/powerpoint/2010/main" val="27155768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3"/>
          <p:cNvPicPr>
            <a:picLocks noChangeAspect="1"/>
          </p:cNvPicPr>
          <p:nvPr/>
        </p:nvPicPr>
        <p:blipFill>
          <a:blip r:embed="rId2"/>
          <a:stretch>
            <a:fillRect/>
          </a:stretch>
        </p:blipFill>
        <p:spPr>
          <a:xfrm>
            <a:off x="2562225" y="1214437"/>
            <a:ext cx="7523318" cy="3548063"/>
          </a:xfrm>
          <a:prstGeom prst="rect">
            <a:avLst/>
          </a:prstGeom>
        </p:spPr>
      </p:pic>
    </p:spTree>
    <p:extLst>
      <p:ext uri="{BB962C8B-B14F-4D97-AF65-F5344CB8AC3E}">
        <p14:creationId xmlns:p14="http://schemas.microsoft.com/office/powerpoint/2010/main" val="31237567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44E324B1-277D-4251-9475-3197BB62DFC3}" type="slidenum">
              <a:rPr lang="hu-HU" altLang="hu-HU" sz="1400">
                <a:solidFill>
                  <a:srgbClr val="FFFFFF"/>
                </a:solidFill>
              </a:rPr>
              <a:pPr>
                <a:spcBef>
                  <a:spcPct val="0"/>
                </a:spcBef>
                <a:buClrTx/>
                <a:buSzTx/>
                <a:buFontTx/>
                <a:buNone/>
              </a:pPr>
              <a:t>7</a:t>
            </a:fld>
            <a:endParaRPr lang="hu-HU" altLang="hu-HU" sz="1400">
              <a:solidFill>
                <a:srgbClr val="FFFFFF"/>
              </a:solidFill>
            </a:endParaRP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9" y="1000125"/>
            <a:ext cx="80867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3786188"/>
            <a:ext cx="6572250" cy="272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039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1685924" y="900112"/>
            <a:ext cx="8147374" cy="4576763"/>
          </a:xfrm>
          <a:prstGeom prst="rect">
            <a:avLst/>
          </a:prstGeom>
        </p:spPr>
      </p:pic>
    </p:spTree>
    <p:extLst>
      <p:ext uri="{BB962C8B-B14F-4D97-AF65-F5344CB8AC3E}">
        <p14:creationId xmlns:p14="http://schemas.microsoft.com/office/powerpoint/2010/main" val="2651989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19262" y="671512"/>
            <a:ext cx="8482013" cy="4913285"/>
          </a:xfrm>
          <a:prstGeom prst="rect">
            <a:avLst/>
          </a:prstGeom>
        </p:spPr>
      </p:pic>
    </p:spTree>
    <p:extLst>
      <p:ext uri="{BB962C8B-B14F-4D97-AF65-F5344CB8AC3E}">
        <p14:creationId xmlns:p14="http://schemas.microsoft.com/office/powerpoint/2010/main" val="14808391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557337" y="819149"/>
            <a:ext cx="8707682" cy="4886325"/>
          </a:xfrm>
          <a:prstGeom prst="rect">
            <a:avLst/>
          </a:prstGeom>
        </p:spPr>
      </p:pic>
    </p:spTree>
    <p:extLst>
      <p:ext uri="{BB962C8B-B14F-4D97-AF65-F5344CB8AC3E}">
        <p14:creationId xmlns:p14="http://schemas.microsoft.com/office/powerpoint/2010/main" val="2187472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824037" y="952500"/>
            <a:ext cx="8312035" cy="4667250"/>
          </a:xfrm>
          <a:prstGeom prst="rect">
            <a:avLst/>
          </a:prstGeom>
        </p:spPr>
      </p:pic>
    </p:spTree>
    <p:extLst>
      <p:ext uri="{BB962C8B-B14F-4D97-AF65-F5344CB8AC3E}">
        <p14:creationId xmlns:p14="http://schemas.microsoft.com/office/powerpoint/2010/main" val="30217810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566862" y="357187"/>
            <a:ext cx="8899249" cy="5710238"/>
          </a:xfrm>
          <a:prstGeom prst="rect">
            <a:avLst/>
          </a:prstGeom>
        </p:spPr>
      </p:pic>
    </p:spTree>
    <p:extLst>
      <p:ext uri="{BB962C8B-B14F-4D97-AF65-F5344CB8AC3E}">
        <p14:creationId xmlns:p14="http://schemas.microsoft.com/office/powerpoint/2010/main" val="38732532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2328862" y="557212"/>
            <a:ext cx="7534275" cy="5743575"/>
          </a:xfrm>
          <a:prstGeom prst="rect">
            <a:avLst/>
          </a:prstGeom>
        </p:spPr>
      </p:pic>
    </p:spTree>
    <p:extLst>
      <p:ext uri="{BB962C8B-B14F-4D97-AF65-F5344CB8AC3E}">
        <p14:creationId xmlns:p14="http://schemas.microsoft.com/office/powerpoint/2010/main" val="24956609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833437" y="490537"/>
            <a:ext cx="10234613" cy="5362184"/>
          </a:xfrm>
          <a:prstGeom prst="rect">
            <a:avLst/>
          </a:prstGeom>
        </p:spPr>
      </p:pic>
    </p:spTree>
    <p:extLst>
      <p:ext uri="{BB962C8B-B14F-4D97-AF65-F5344CB8AC3E}">
        <p14:creationId xmlns:p14="http://schemas.microsoft.com/office/powerpoint/2010/main" val="31680396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452562" y="828675"/>
            <a:ext cx="9240982" cy="5181600"/>
          </a:xfrm>
          <a:prstGeom prst="rect">
            <a:avLst/>
          </a:prstGeom>
        </p:spPr>
      </p:pic>
    </p:spTree>
    <p:extLst>
      <p:ext uri="{BB962C8B-B14F-4D97-AF65-F5344CB8AC3E}">
        <p14:creationId xmlns:p14="http://schemas.microsoft.com/office/powerpoint/2010/main" val="4837013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652587" y="714374"/>
            <a:ext cx="9251584" cy="5267325"/>
          </a:xfrm>
          <a:prstGeom prst="rect">
            <a:avLst/>
          </a:prstGeom>
        </p:spPr>
      </p:pic>
    </p:spTree>
    <p:extLst>
      <p:ext uri="{BB962C8B-B14F-4D97-AF65-F5344CB8AC3E}">
        <p14:creationId xmlns:p14="http://schemas.microsoft.com/office/powerpoint/2010/main" val="12496905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33550" y="671512"/>
            <a:ext cx="8676638" cy="5053013"/>
          </a:xfrm>
          <a:prstGeom prst="rect">
            <a:avLst/>
          </a:prstGeom>
        </p:spPr>
      </p:pic>
    </p:spTree>
    <p:extLst>
      <p:ext uri="{BB962C8B-B14F-4D97-AF65-F5344CB8AC3E}">
        <p14:creationId xmlns:p14="http://schemas.microsoft.com/office/powerpoint/2010/main" val="4113633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9AEF711B-B8F8-45E7-9A0C-6DF8980C89CF}" type="slidenum">
              <a:rPr lang="hu-HU" altLang="hu-HU" sz="1400">
                <a:solidFill>
                  <a:srgbClr val="FFFFFF"/>
                </a:solidFill>
              </a:rPr>
              <a:pPr>
                <a:spcBef>
                  <a:spcPct val="0"/>
                </a:spcBef>
                <a:buClrTx/>
                <a:buSzTx/>
                <a:buFontTx/>
                <a:buNone/>
              </a:pPr>
              <a:t>8</a:t>
            </a:fld>
            <a:endParaRPr lang="hu-HU" altLang="hu-HU" sz="1400">
              <a:solidFill>
                <a:srgbClr val="FFFFFF"/>
              </a:solidFill>
            </a:endParaRP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500064"/>
            <a:ext cx="87630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9350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66887" y="619124"/>
            <a:ext cx="8748713" cy="5645155"/>
          </a:xfrm>
          <a:prstGeom prst="rect">
            <a:avLst/>
          </a:prstGeom>
        </p:spPr>
      </p:pic>
    </p:spTree>
    <p:extLst>
      <p:ext uri="{BB962C8B-B14F-4D97-AF65-F5344CB8AC3E}">
        <p14:creationId xmlns:p14="http://schemas.microsoft.com/office/powerpoint/2010/main" val="16613334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38312" y="819150"/>
            <a:ext cx="8329613" cy="5152338"/>
          </a:xfrm>
          <a:prstGeom prst="rect">
            <a:avLst/>
          </a:prstGeom>
        </p:spPr>
      </p:pic>
    </p:spTree>
    <p:extLst>
      <p:ext uri="{BB962C8B-B14F-4D97-AF65-F5344CB8AC3E}">
        <p14:creationId xmlns:p14="http://schemas.microsoft.com/office/powerpoint/2010/main" val="16868109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176337" y="809624"/>
            <a:ext cx="9959808" cy="4905375"/>
          </a:xfrm>
          <a:prstGeom prst="rect">
            <a:avLst/>
          </a:prstGeom>
        </p:spPr>
      </p:pic>
    </p:spTree>
    <p:extLst>
      <p:ext uri="{BB962C8B-B14F-4D97-AF65-F5344CB8AC3E}">
        <p14:creationId xmlns:p14="http://schemas.microsoft.com/office/powerpoint/2010/main" val="15414303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66887" y="590550"/>
            <a:ext cx="8242300" cy="5257800"/>
          </a:xfrm>
          <a:prstGeom prst="rect">
            <a:avLst/>
          </a:prstGeom>
        </p:spPr>
      </p:pic>
    </p:spTree>
    <p:extLst>
      <p:ext uri="{BB962C8B-B14F-4D97-AF65-F5344CB8AC3E}">
        <p14:creationId xmlns:p14="http://schemas.microsoft.com/office/powerpoint/2010/main" val="26353499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076324" y="390525"/>
            <a:ext cx="9715501" cy="5667376"/>
          </a:xfrm>
          <a:prstGeom prst="rect">
            <a:avLst/>
          </a:prstGeom>
        </p:spPr>
      </p:pic>
    </p:spTree>
    <p:extLst>
      <p:ext uri="{BB962C8B-B14F-4D97-AF65-F5344CB8AC3E}">
        <p14:creationId xmlns:p14="http://schemas.microsoft.com/office/powerpoint/2010/main" val="15781031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771649" y="709612"/>
            <a:ext cx="8844267" cy="5329238"/>
          </a:xfrm>
          <a:prstGeom prst="rect">
            <a:avLst/>
          </a:prstGeom>
        </p:spPr>
      </p:pic>
    </p:spTree>
    <p:extLst>
      <p:ext uri="{BB962C8B-B14F-4D97-AF65-F5344CB8AC3E}">
        <p14:creationId xmlns:p14="http://schemas.microsoft.com/office/powerpoint/2010/main" val="1283383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966912" y="685799"/>
            <a:ext cx="8405813" cy="5198165"/>
          </a:xfrm>
          <a:prstGeom prst="rect">
            <a:avLst/>
          </a:prstGeom>
        </p:spPr>
      </p:pic>
    </p:spTree>
    <p:extLst>
      <p:ext uri="{BB962C8B-B14F-4D97-AF65-F5344CB8AC3E}">
        <p14:creationId xmlns:p14="http://schemas.microsoft.com/office/powerpoint/2010/main" val="23385606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685925" y="914400"/>
            <a:ext cx="8191500" cy="4400006"/>
          </a:xfrm>
          <a:prstGeom prst="rect">
            <a:avLst/>
          </a:prstGeom>
        </p:spPr>
      </p:pic>
    </p:spTree>
    <p:extLst>
      <p:ext uri="{BB962C8B-B14F-4D97-AF65-F5344CB8AC3E}">
        <p14:creationId xmlns:p14="http://schemas.microsoft.com/office/powerpoint/2010/main" val="33396765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409699" y="652461"/>
            <a:ext cx="8712595" cy="5072063"/>
          </a:xfrm>
          <a:prstGeom prst="rect">
            <a:avLst/>
          </a:prstGeom>
        </p:spPr>
      </p:pic>
    </p:spTree>
    <p:extLst>
      <p:ext uri="{BB962C8B-B14F-4D97-AF65-F5344CB8AC3E}">
        <p14:creationId xmlns:p14="http://schemas.microsoft.com/office/powerpoint/2010/main" val="38967948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481137" y="638174"/>
            <a:ext cx="8732562" cy="5172076"/>
          </a:xfrm>
          <a:prstGeom prst="rect">
            <a:avLst/>
          </a:prstGeom>
        </p:spPr>
      </p:pic>
    </p:spTree>
    <p:extLst>
      <p:ext uri="{BB962C8B-B14F-4D97-AF65-F5344CB8AC3E}">
        <p14:creationId xmlns:p14="http://schemas.microsoft.com/office/powerpoint/2010/main" val="1952321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ia számának helye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sz="2400">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sz="2000">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fld id="{0F4D665E-F48C-4BFD-9A23-749081A264E9}" type="slidenum">
              <a:rPr lang="hu-HU" altLang="hu-HU" sz="1400">
                <a:solidFill>
                  <a:srgbClr val="FFFFFF"/>
                </a:solidFill>
              </a:rPr>
              <a:pPr>
                <a:spcBef>
                  <a:spcPct val="0"/>
                </a:spcBef>
                <a:buClrTx/>
                <a:buSzTx/>
                <a:buFontTx/>
                <a:buNone/>
              </a:pPr>
              <a:t>9</a:t>
            </a:fld>
            <a:endParaRPr lang="hu-HU" altLang="hu-HU" sz="1400">
              <a:solidFill>
                <a:srgbClr val="FFFFFF"/>
              </a:solidFill>
            </a:endParaRP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785813"/>
            <a:ext cx="8413750" cy="507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1133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2105025" y="681037"/>
            <a:ext cx="8200557" cy="4576763"/>
          </a:xfrm>
          <a:prstGeom prst="rect">
            <a:avLst/>
          </a:prstGeom>
        </p:spPr>
      </p:pic>
    </p:spTree>
    <p:extLst>
      <p:ext uri="{BB962C8B-B14F-4D97-AF65-F5344CB8AC3E}">
        <p14:creationId xmlns:p14="http://schemas.microsoft.com/office/powerpoint/2010/main" val="41418840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971674" y="700087"/>
            <a:ext cx="8296275" cy="5261376"/>
          </a:xfrm>
          <a:prstGeom prst="rect">
            <a:avLst/>
          </a:prstGeom>
        </p:spPr>
      </p:pic>
    </p:spTree>
    <p:extLst>
      <p:ext uri="{BB962C8B-B14F-4D97-AF65-F5344CB8AC3E}">
        <p14:creationId xmlns:p14="http://schemas.microsoft.com/office/powerpoint/2010/main" val="2185477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990725" y="1000124"/>
            <a:ext cx="8067675" cy="4653529"/>
          </a:xfrm>
          <a:prstGeom prst="rect">
            <a:avLst/>
          </a:prstGeom>
        </p:spPr>
      </p:pic>
    </p:spTree>
    <p:extLst>
      <p:ext uri="{BB962C8B-B14F-4D97-AF65-F5344CB8AC3E}">
        <p14:creationId xmlns:p14="http://schemas.microsoft.com/office/powerpoint/2010/main" val="9164260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200149" y="990599"/>
            <a:ext cx="9712057" cy="4429125"/>
          </a:xfrm>
          <a:prstGeom prst="rect">
            <a:avLst/>
          </a:prstGeom>
        </p:spPr>
      </p:pic>
    </p:spTree>
    <p:extLst>
      <p:ext uri="{BB962C8B-B14F-4D97-AF65-F5344CB8AC3E}">
        <p14:creationId xmlns:p14="http://schemas.microsoft.com/office/powerpoint/2010/main" val="15946085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362074" y="657225"/>
            <a:ext cx="9305925" cy="5395872"/>
          </a:xfrm>
          <a:prstGeom prst="rect">
            <a:avLst/>
          </a:prstGeom>
        </p:spPr>
      </p:pic>
    </p:spTree>
    <p:extLst>
      <p:ext uri="{BB962C8B-B14F-4D97-AF65-F5344CB8AC3E}">
        <p14:creationId xmlns:p14="http://schemas.microsoft.com/office/powerpoint/2010/main" val="20327096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804987" y="585787"/>
            <a:ext cx="8113279" cy="5395913"/>
          </a:xfrm>
          <a:prstGeom prst="rect">
            <a:avLst/>
          </a:prstGeom>
        </p:spPr>
      </p:pic>
    </p:spTree>
    <p:extLst>
      <p:ext uri="{BB962C8B-B14F-4D97-AF65-F5344CB8AC3E}">
        <p14:creationId xmlns:p14="http://schemas.microsoft.com/office/powerpoint/2010/main" val="2265902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580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866899" y="576262"/>
            <a:ext cx="8772525" cy="5687273"/>
          </a:xfrm>
          <a:prstGeom prst="rect">
            <a:avLst/>
          </a:prstGeom>
        </p:spPr>
      </p:pic>
    </p:spTree>
    <p:extLst>
      <p:ext uri="{BB962C8B-B14F-4D97-AF65-F5344CB8AC3E}">
        <p14:creationId xmlns:p14="http://schemas.microsoft.com/office/powerpoint/2010/main" val="31253576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stretch>
            <a:fillRect/>
          </a:stretch>
        </p:blipFill>
        <p:spPr>
          <a:xfrm>
            <a:off x="2024062" y="633412"/>
            <a:ext cx="8260938" cy="5300663"/>
          </a:xfrm>
          <a:prstGeom prst="rect">
            <a:avLst/>
          </a:prstGeom>
        </p:spPr>
      </p:pic>
    </p:spTree>
    <p:extLst>
      <p:ext uri="{BB962C8B-B14F-4D97-AF65-F5344CB8AC3E}">
        <p14:creationId xmlns:p14="http://schemas.microsoft.com/office/powerpoint/2010/main" val="41881728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stretch>
            <a:fillRect/>
          </a:stretch>
        </p:blipFill>
        <p:spPr>
          <a:xfrm>
            <a:off x="1414462" y="414336"/>
            <a:ext cx="8733960" cy="6100763"/>
          </a:xfrm>
          <a:prstGeom prst="rect">
            <a:avLst/>
          </a:prstGeom>
        </p:spPr>
      </p:pic>
    </p:spTree>
    <p:extLst>
      <p:ext uri="{BB962C8B-B14F-4D97-AF65-F5344CB8AC3E}">
        <p14:creationId xmlns:p14="http://schemas.microsoft.com/office/powerpoint/2010/main" val="250902815"/>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19753</TotalTime>
  <Words>1678</Words>
  <Application>Microsoft Office PowerPoint</Application>
  <PresentationFormat>Szélesvásznú</PresentationFormat>
  <Paragraphs>378</Paragraphs>
  <Slides>156</Slides>
  <Notes>20</Notes>
  <HiddenSlides>0</HiddenSlides>
  <MMClips>0</MMClips>
  <ScaleCrop>false</ScaleCrop>
  <HeadingPairs>
    <vt:vector size="8" baseType="variant">
      <vt:variant>
        <vt:lpstr>Használt betűtípusok</vt:lpstr>
      </vt:variant>
      <vt:variant>
        <vt:i4>10</vt:i4>
      </vt:variant>
      <vt:variant>
        <vt:lpstr>Téma</vt:lpstr>
      </vt:variant>
      <vt:variant>
        <vt:i4>1</vt:i4>
      </vt:variant>
      <vt:variant>
        <vt:lpstr>Beágyazott OLE kiszolgálók</vt:lpstr>
      </vt:variant>
      <vt:variant>
        <vt:i4>3</vt:i4>
      </vt:variant>
      <vt:variant>
        <vt:lpstr>Diacímek</vt:lpstr>
      </vt:variant>
      <vt:variant>
        <vt:i4>156</vt:i4>
      </vt:variant>
    </vt:vector>
  </HeadingPairs>
  <TitlesOfParts>
    <vt:vector size="170" baseType="lpstr">
      <vt:lpstr>Arial</vt:lpstr>
      <vt:lpstr>Calibri</vt:lpstr>
      <vt:lpstr>Calibri Light</vt:lpstr>
      <vt:lpstr>Cambria</vt:lpstr>
      <vt:lpstr>Cambria Math</vt:lpstr>
      <vt:lpstr>Century Schoolbook</vt:lpstr>
      <vt:lpstr>Symbol</vt:lpstr>
      <vt:lpstr>Times</vt:lpstr>
      <vt:lpstr>Times New Roman</vt:lpstr>
      <vt:lpstr>Wingdings</vt:lpstr>
      <vt:lpstr>Office-téma</vt:lpstr>
      <vt:lpstr>Bitmap Image</vt:lpstr>
      <vt:lpstr>Microsoft Equation 3.0</vt:lpstr>
      <vt:lpstr>MathType 6.0 Equation</vt:lpstr>
      <vt:lpstr>      Vibration Signal Analysis for Machinery Condition Monitoring</vt:lpstr>
      <vt:lpstr>      Vibration Signal Analysis for Machinery Condition Monitoring</vt:lpstr>
      <vt:lpstr>      Vibration Signal Analysis for Machinery Condition Monitoring</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Fourier Transform</vt:lpstr>
      <vt:lpstr>Examples</vt:lpstr>
      <vt:lpstr>Examples (cont’d)</vt:lpstr>
      <vt:lpstr>Fourier Analysis – Examples (cont’d)</vt:lpstr>
      <vt:lpstr>Limitations of Fourier Transform</vt:lpstr>
      <vt:lpstr>Limitations of Fourier Transform (cont’d)</vt:lpstr>
      <vt:lpstr>Limitations of Fourier Transform (cont’d)</vt:lpstr>
      <vt:lpstr>PowerPoint-bemutató</vt:lpstr>
      <vt:lpstr>Short Time Fourier Transform (STFT)</vt:lpstr>
      <vt:lpstr>STFT - Steps</vt:lpstr>
      <vt:lpstr>STFT - Definition</vt:lpstr>
      <vt:lpstr>Example</vt:lpstr>
      <vt:lpstr>Example</vt:lpstr>
      <vt:lpstr>Choosing Window W(t)</vt:lpstr>
      <vt:lpstr>STFT Window Size</vt:lpstr>
      <vt:lpstr>STFT Window Size (cont’d)</vt:lpstr>
      <vt:lpstr>Example</vt:lpstr>
      <vt:lpstr>Example (cont’d)</vt:lpstr>
      <vt:lpstr>Example (cont’d)</vt:lpstr>
      <vt:lpstr>Heisenberg (or Uncertainty) Principle</vt:lpstr>
      <vt:lpstr>Heisenberg (or Uncertainty) Principle</vt:lpstr>
      <vt:lpstr>PowerPoint-bemutató</vt:lpstr>
      <vt:lpstr>PowerPoint-bemutató</vt:lpstr>
      <vt:lpstr>PowerPoint-bemutató</vt:lpstr>
      <vt:lpstr>PowerPoint-bemutató</vt:lpstr>
      <vt:lpstr>PowerPoint-bemutató</vt:lpstr>
      <vt:lpstr>PowerPoint-bemutató</vt:lpstr>
      <vt:lpstr>PowerPoint-bemutató</vt:lpstr>
      <vt:lpstr>Some signals obviously have spectral characteristics that vary with time</vt:lpstr>
      <vt:lpstr>Criticism of Fourier Spectrum</vt:lpstr>
      <vt:lpstr>Fourier Analysis is based on an indefinitely long cosine wave of a specific frequency</vt:lpstr>
      <vt:lpstr>PowerPoint-bemutató</vt:lpstr>
      <vt:lpstr>PowerPoint-bemutató</vt:lpstr>
      <vt:lpstr>Wavelet</vt:lpstr>
      <vt:lpstr>Shannon Wavelet  Y(t) = 2 sinc(2t) – sinc(t)</vt:lpstr>
      <vt:lpstr>PowerPoint-bemutató</vt:lpstr>
      <vt:lpstr>not any function, Y(t) will work as a wavelet</vt:lpstr>
      <vt:lpstr>Discrete wavelets: choice of scale and sampling in time</vt:lpstr>
      <vt:lpstr>dyadic grid</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Előadás címe</dc:title>
  <dc:creator>Atte</dc:creator>
  <cp:lastModifiedBy>Deák Krisztián</cp:lastModifiedBy>
  <cp:revision>59</cp:revision>
  <dcterms:created xsi:type="dcterms:W3CDTF">2017-11-07T12:57:53Z</dcterms:created>
  <dcterms:modified xsi:type="dcterms:W3CDTF">2022-07-08T06:49:06Z</dcterms:modified>
</cp:coreProperties>
</file>